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2"/>
  </p:notesMasterIdLst>
  <p:sldIdLst>
    <p:sldId id="655" r:id="rId3"/>
    <p:sldId id="656" r:id="rId4"/>
    <p:sldId id="657" r:id="rId5"/>
    <p:sldId id="618" r:id="rId6"/>
    <p:sldId id="658" r:id="rId7"/>
    <p:sldId id="659" r:id="rId8"/>
    <p:sldId id="660" r:id="rId9"/>
    <p:sldId id="661" r:id="rId10"/>
    <p:sldId id="662" r:id="rId11"/>
    <p:sldId id="663" r:id="rId12"/>
    <p:sldId id="664" r:id="rId13"/>
    <p:sldId id="665" r:id="rId14"/>
    <p:sldId id="674" r:id="rId15"/>
    <p:sldId id="666" r:id="rId16"/>
    <p:sldId id="667" r:id="rId17"/>
    <p:sldId id="668" r:id="rId18"/>
    <p:sldId id="669" r:id="rId19"/>
    <p:sldId id="675" r:id="rId20"/>
    <p:sldId id="670" r:id="rId21"/>
    <p:sldId id="671" r:id="rId22"/>
    <p:sldId id="676" r:id="rId23"/>
    <p:sldId id="672" r:id="rId24"/>
    <p:sldId id="673" r:id="rId25"/>
    <p:sldId id="678" r:id="rId26"/>
    <p:sldId id="679" r:id="rId27"/>
    <p:sldId id="680" r:id="rId28"/>
    <p:sldId id="681" r:id="rId29"/>
    <p:sldId id="684" r:id="rId30"/>
    <p:sldId id="653" r:id="rId31"/>
  </p:sldIdLst>
  <p:sldSz cx="9144000" cy="6858000" type="screen4x3"/>
  <p:notesSz cx="6858000" cy="9144000"/>
  <p:custDataLst>
    <p:tags r:id="rId3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98" d="100"/>
          <a:sy n="98" d="100"/>
        </p:scale>
        <p:origin x="78" y="91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컴파일러</a:t>
            </a:r>
            <a:r>
              <a:rPr lang="en-US" altLang="ko-KR" dirty="0"/>
              <a:t>(compiler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고급언어로</a:t>
            </a:r>
            <a:r>
              <a:rPr lang="ko-KR" altLang="en-US" dirty="0" smtClean="0"/>
              <a:t> </a:t>
            </a:r>
            <a:r>
              <a:rPr lang="ko-KR" altLang="en-US" dirty="0"/>
              <a:t>작성된 프로그램을 기계어 또는 </a:t>
            </a:r>
            <a:r>
              <a:rPr lang="ko-KR" altLang="en-US" dirty="0" err="1"/>
              <a:t>목적코드</a:t>
            </a:r>
            <a:r>
              <a:rPr lang="en-US" altLang="ko-KR" dirty="0"/>
              <a:t>(object code)</a:t>
            </a:r>
            <a:r>
              <a:rPr lang="ko-KR" altLang="en-US" dirty="0"/>
              <a:t>로 </a:t>
            </a:r>
            <a:r>
              <a:rPr lang="ko-KR" altLang="en-US" dirty="0" smtClean="0"/>
              <a:t>바꾸어주는 프로그램</a:t>
            </a:r>
            <a:endParaRPr lang="en-US" altLang="ko-KR" dirty="0" smtClean="0"/>
          </a:p>
          <a:p>
            <a:r>
              <a:rPr lang="ko-KR" altLang="en-US" dirty="0" smtClean="0"/>
              <a:t>어셈블러</a:t>
            </a:r>
            <a:r>
              <a:rPr lang="en-US" altLang="ko-KR" dirty="0"/>
              <a:t>(assembler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어셈블리어로 </a:t>
            </a:r>
            <a:r>
              <a:rPr lang="ko-KR" altLang="en-US" dirty="0"/>
              <a:t>작성된 프로그램을 </a:t>
            </a:r>
            <a:r>
              <a:rPr lang="ko-KR" altLang="en-US" dirty="0" smtClean="0"/>
              <a:t>기계어로 </a:t>
            </a:r>
            <a:r>
              <a:rPr lang="ko-KR" altLang="en-US" dirty="0"/>
              <a:t>바꾸어주는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컴파일러와 어셈블러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89" y="3426163"/>
            <a:ext cx="41624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1972</a:t>
            </a:r>
            <a:r>
              <a:rPr lang="ko-KR" altLang="en-US" dirty="0"/>
              <a:t>년 </a:t>
            </a:r>
            <a:r>
              <a:rPr lang="ko-KR" altLang="en-US" dirty="0" err="1"/>
              <a:t>데니스</a:t>
            </a:r>
            <a:r>
              <a:rPr lang="ko-KR" altLang="en-US" dirty="0"/>
              <a:t> 리치</a:t>
            </a:r>
            <a:r>
              <a:rPr lang="en-US" altLang="ko-KR" dirty="0"/>
              <a:t>(Dennis Ritchie)</a:t>
            </a:r>
            <a:r>
              <a:rPr lang="ko-KR" altLang="en-US" dirty="0"/>
              <a:t>가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미국전신</a:t>
            </a:r>
            <a:r>
              <a:rPr lang="ko-KR" altLang="en-US" dirty="0" smtClean="0"/>
              <a:t> </a:t>
            </a:r>
            <a:r>
              <a:rPr lang="ko-KR" altLang="en-US" dirty="0"/>
              <a:t>전화국</a:t>
            </a:r>
            <a:r>
              <a:rPr lang="en-US" altLang="ko-KR" dirty="0"/>
              <a:t>(AT&amp;T)</a:t>
            </a:r>
            <a:r>
              <a:rPr lang="ko-KR" altLang="en-US" dirty="0"/>
              <a:t>의 벨 연구소</a:t>
            </a:r>
            <a:r>
              <a:rPr lang="en-US" altLang="ko-KR" dirty="0"/>
              <a:t>(Bell Lab)</a:t>
            </a:r>
            <a:r>
              <a:rPr lang="ko-KR" altLang="en-US" dirty="0"/>
              <a:t>에 </a:t>
            </a:r>
            <a:r>
              <a:rPr lang="ko-KR" altLang="en-US" dirty="0" smtClean="0"/>
              <a:t>근무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 </a:t>
            </a:r>
            <a:r>
              <a:rPr lang="en-US" altLang="ko-KR" dirty="0"/>
              <a:t>PDP-11</a:t>
            </a:r>
            <a:r>
              <a:rPr lang="ko-KR" altLang="en-US" dirty="0"/>
              <a:t>에서 운용되는 운영체제인 유닉스</a:t>
            </a:r>
            <a:r>
              <a:rPr lang="en-US" altLang="ko-KR" dirty="0"/>
              <a:t>(Unix)</a:t>
            </a:r>
            <a:r>
              <a:rPr lang="ko-KR" altLang="en-US" dirty="0"/>
              <a:t>를 개발하기 위해 </a:t>
            </a:r>
            <a:r>
              <a:rPr lang="en-US" altLang="ko-KR" dirty="0"/>
              <a:t>C </a:t>
            </a:r>
            <a:r>
              <a:rPr lang="ko-KR" altLang="en-US" dirty="0"/>
              <a:t>언어를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주로 </a:t>
            </a:r>
            <a:r>
              <a:rPr lang="ko-KR" altLang="en-US" dirty="0"/>
              <a:t>사용 하던 어셈블리 언어 정도의 속도를 내며</a:t>
            </a:r>
            <a:r>
              <a:rPr lang="en-US" altLang="ko-KR" dirty="0"/>
              <a:t>, </a:t>
            </a:r>
            <a:r>
              <a:rPr lang="ko-KR" altLang="en-US" dirty="0"/>
              <a:t>좀 더 쉽고</a:t>
            </a:r>
            <a:r>
              <a:rPr lang="en-US" altLang="ko-KR" dirty="0"/>
              <a:t>, </a:t>
            </a:r>
            <a:r>
              <a:rPr lang="ko-KR" altLang="en-US" dirty="0"/>
              <a:t>서로 다른 </a:t>
            </a:r>
            <a:r>
              <a:rPr lang="en-US" altLang="ko-KR" dirty="0"/>
              <a:t>CPU</a:t>
            </a:r>
            <a:r>
              <a:rPr lang="ko-KR" altLang="en-US" dirty="0"/>
              <a:t>에서도 작동되는 프로그래밍 </a:t>
            </a:r>
            <a:r>
              <a:rPr lang="ko-KR" altLang="en-US" dirty="0" smtClean="0"/>
              <a:t>언어로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영향을 받은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켄 </a:t>
            </a:r>
            <a:r>
              <a:rPr lang="ko-KR" altLang="en-US" dirty="0"/>
              <a:t>톰슨이 </a:t>
            </a:r>
            <a:r>
              <a:rPr lang="en-US" altLang="ko-KR" dirty="0"/>
              <a:t>1970</a:t>
            </a:r>
            <a:r>
              <a:rPr lang="ko-KR" altLang="en-US" dirty="0"/>
              <a:t>년 개발한 </a:t>
            </a:r>
            <a:r>
              <a:rPr lang="en-US" altLang="ko-KR" dirty="0"/>
              <a:t>B </a:t>
            </a:r>
            <a:r>
              <a:rPr lang="ko-KR" altLang="en-US" dirty="0"/>
              <a:t>언어에서 </a:t>
            </a:r>
            <a:r>
              <a:rPr lang="ko-KR" altLang="en-US" dirty="0" smtClean="0"/>
              <a:t>개발된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Algol </a:t>
            </a:r>
            <a:r>
              <a:rPr lang="en-US" altLang="ko-KR" dirty="0"/>
              <a:t>=&gt; </a:t>
            </a:r>
            <a:r>
              <a:rPr lang="en-US" altLang="ko-KR" dirty="0" smtClean="0"/>
              <a:t>CPL(Combined </a:t>
            </a:r>
            <a:r>
              <a:rPr lang="en-US" altLang="ko-KR" dirty="0"/>
              <a:t>Programming Language</a:t>
            </a:r>
            <a:r>
              <a:rPr lang="en-US" altLang="ko-KR" dirty="0" smtClean="0"/>
              <a:t>) </a:t>
            </a:r>
            <a:r>
              <a:rPr lang="en-US" altLang="ko-KR" dirty="0"/>
              <a:t>=&gt; </a:t>
            </a:r>
            <a:r>
              <a:rPr lang="en-US" altLang="ko-KR" dirty="0" smtClean="0"/>
              <a:t>BCPL(Basic </a:t>
            </a:r>
            <a:r>
              <a:rPr lang="en-US" altLang="ko-KR" dirty="0"/>
              <a:t>Combined </a:t>
            </a:r>
            <a:r>
              <a:rPr lang="en-US" altLang="ko-KR" dirty="0" smtClean="0"/>
              <a:t>Programming </a:t>
            </a:r>
            <a:r>
              <a:rPr lang="en-US" altLang="ko-KR" dirty="0"/>
              <a:t>Language</a:t>
            </a:r>
            <a:r>
              <a:rPr lang="en-US" altLang="ko-KR" dirty="0" smtClean="0"/>
              <a:t>) =&gt; B =&gt; C</a:t>
            </a:r>
          </a:p>
          <a:p>
            <a:r>
              <a:rPr lang="en-US" altLang="ko-KR" dirty="0"/>
              <a:t>ANSI </a:t>
            </a:r>
            <a:r>
              <a:rPr lang="en-US" altLang="ko-KR" dirty="0" smtClean="0"/>
              <a:t>C</a:t>
            </a:r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/>
              <a:t>C(Standard C)</a:t>
            </a:r>
            <a:r>
              <a:rPr lang="ko-KR" altLang="en-US" dirty="0"/>
              <a:t>를 </a:t>
            </a:r>
            <a:r>
              <a:rPr lang="ko-KR" altLang="en-US" dirty="0" smtClean="0"/>
              <a:t>지칭</a:t>
            </a:r>
            <a:endParaRPr lang="en-US" altLang="ko-KR" dirty="0" smtClean="0"/>
          </a:p>
          <a:p>
            <a:pPr lvl="2"/>
            <a:r>
              <a:rPr lang="en-US" altLang="ko-KR" dirty="0"/>
              <a:t>1989</a:t>
            </a:r>
            <a:r>
              <a:rPr lang="ko-KR" altLang="en-US" dirty="0"/>
              <a:t>년 미국표준화위원회</a:t>
            </a:r>
            <a:r>
              <a:rPr lang="en-US" altLang="ko-KR" dirty="0"/>
              <a:t>(ANSI: American National Standards Institute)</a:t>
            </a:r>
            <a:r>
              <a:rPr lang="ko-KR" altLang="en-US" dirty="0"/>
              <a:t>에서 공인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087772"/>
            <a:ext cx="70866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 </a:t>
            </a:r>
            <a:r>
              <a:rPr lang="en-US" altLang="ko-KR" dirty="0"/>
              <a:t>C</a:t>
            </a:r>
            <a:r>
              <a:rPr lang="en-US" altLang="ko-KR" dirty="0" smtClean="0"/>
              <a:t>++</a:t>
            </a:r>
          </a:p>
          <a:p>
            <a:pPr lvl="1"/>
            <a:r>
              <a:rPr lang="en-US" altLang="ko-KR" dirty="0" smtClean="0"/>
              <a:t>1983</a:t>
            </a:r>
            <a:r>
              <a:rPr lang="ko-KR" altLang="en-US" dirty="0"/>
              <a:t>년 미국전신전화국에 근무하는 </a:t>
            </a:r>
            <a:r>
              <a:rPr lang="ko-KR" altLang="en-US" dirty="0" err="1"/>
              <a:t>비야네</a:t>
            </a:r>
            <a:r>
              <a:rPr lang="ko-KR" altLang="en-US" dirty="0"/>
              <a:t> </a:t>
            </a:r>
            <a:r>
              <a:rPr lang="ko-KR" altLang="en-US" dirty="0" err="1"/>
              <a:t>스트롭스트룹</a:t>
            </a:r>
            <a:r>
              <a:rPr lang="en-US" altLang="ko-KR" dirty="0"/>
              <a:t>(Bjarne </a:t>
            </a:r>
            <a:r>
              <a:rPr lang="en-US" altLang="ko-KR" dirty="0" err="1"/>
              <a:t>Stroustrup</a:t>
            </a:r>
            <a:r>
              <a:rPr lang="en-US" altLang="ko-KR" dirty="0" smtClean="0"/>
              <a:t>) </a:t>
            </a:r>
            <a:r>
              <a:rPr lang="ko-KR" altLang="en-US" dirty="0"/>
              <a:t>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/>
              <a:t>언어에 객체 지향 프로그래밍 개념을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</a:p>
          <a:p>
            <a:pPr lvl="2"/>
            <a:r>
              <a:rPr lang="en-US" altLang="ko-KR" dirty="0" smtClean="0"/>
              <a:t>92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유럽에서 개발된 파이썬 </a:t>
            </a:r>
            <a:r>
              <a:rPr lang="ko-KR" altLang="en-US" dirty="0"/>
              <a:t>언어에 </a:t>
            </a:r>
            <a:r>
              <a:rPr lang="ko-KR" altLang="en-US" dirty="0" smtClean="0"/>
              <a:t>영향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이후의 프로그래밍 언어 발전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95" y="3268863"/>
            <a:ext cx="70580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14437"/>
            <a:ext cx="60293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절차지향</a:t>
            </a:r>
            <a:r>
              <a:rPr lang="ko-KR" altLang="en-US" dirty="0"/>
              <a:t> 언어 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중심으로 구현되는 </a:t>
            </a:r>
            <a:r>
              <a:rPr lang="ko-KR" altLang="en-US" dirty="0" err="1"/>
              <a:t>절차지향</a:t>
            </a:r>
            <a:r>
              <a:rPr lang="ko-KR" altLang="en-US" dirty="0"/>
              <a:t> 언어</a:t>
            </a:r>
            <a:r>
              <a:rPr lang="en-US" altLang="ko-KR" dirty="0"/>
              <a:t>(procedural language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적어도 </a:t>
            </a:r>
            <a:r>
              <a:rPr lang="ko-KR" altLang="en-US" dirty="0"/>
              <a:t>하나 이상의 절차인 여러 함수 </a:t>
            </a:r>
            <a:r>
              <a:rPr lang="en-US" altLang="ko-KR" dirty="0"/>
              <a:t>(function)</a:t>
            </a:r>
            <a:r>
              <a:rPr lang="ko-KR" altLang="en-US" dirty="0"/>
              <a:t>로 구성되는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dirty="0"/>
              <a:t>구조적 프로그래밍</a:t>
            </a:r>
            <a:r>
              <a:rPr lang="en-US" altLang="ko-KR" dirty="0"/>
              <a:t>(structured programming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복잡한 </a:t>
            </a:r>
            <a:r>
              <a:rPr lang="ko-KR" altLang="en-US" dirty="0"/>
              <a:t>문제를 잘 정의된 여러 개의 함수와 자료로 나누어 </a:t>
            </a:r>
            <a:r>
              <a:rPr lang="ko-KR" altLang="en-US" dirty="0" smtClean="0"/>
              <a:t>구성하고 해결</a:t>
            </a:r>
            <a:endParaRPr lang="en-US" altLang="ko-KR" dirty="0" smtClean="0"/>
          </a:p>
          <a:p>
            <a:r>
              <a:rPr lang="ko-KR" altLang="en-US" dirty="0" smtClean="0"/>
              <a:t>간결하고 효율적인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연산과 이미 개발된 다양한 시스템 라이브러리</a:t>
            </a:r>
            <a:r>
              <a:rPr lang="en-US" altLang="ko-KR" dirty="0"/>
              <a:t>(rich library)</a:t>
            </a:r>
            <a:r>
              <a:rPr lang="ko-KR" altLang="en-US" dirty="0"/>
              <a:t>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err="1"/>
              <a:t>비트연산</a:t>
            </a:r>
            <a:r>
              <a:rPr lang="en-US" altLang="ko-KR" dirty="0"/>
              <a:t>, </a:t>
            </a:r>
            <a:r>
              <a:rPr lang="ko-KR" altLang="en-US" dirty="0" err="1"/>
              <a:t>증감연산</a:t>
            </a:r>
            <a:r>
              <a:rPr lang="en-US" altLang="ko-KR" dirty="0"/>
              <a:t>, </a:t>
            </a:r>
            <a:r>
              <a:rPr lang="ko-KR" altLang="en-US" dirty="0" smtClean="0"/>
              <a:t>축약대입연산 등</a:t>
            </a:r>
            <a:endParaRPr lang="en-US" altLang="ko-KR" dirty="0" smtClean="0"/>
          </a:p>
          <a:p>
            <a:r>
              <a:rPr lang="ko-KR" altLang="en-US" dirty="0" err="1" smtClean="0"/>
              <a:t>이식성이</a:t>
            </a:r>
            <a:r>
              <a:rPr lang="ko-KR" altLang="en-US" dirty="0" smtClean="0"/>
              <a:t> 좋은 언어</a:t>
            </a:r>
            <a:endParaRPr lang="en-US" altLang="ko-KR" dirty="0" smtClean="0"/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CPU </a:t>
            </a:r>
            <a:r>
              <a:rPr lang="ko-KR" altLang="en-US" dirty="0"/>
              <a:t>와 플랫폼의 컴파일러를 지원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4224239"/>
            <a:ext cx="43529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많은 언어에 영향을 미친 가장 기본이 되는 프로그래밍 언어</a:t>
            </a:r>
          </a:p>
          <a:p>
            <a:pPr lvl="1"/>
            <a:r>
              <a:rPr lang="ko-KR" altLang="en-US" dirty="0" smtClean="0"/>
              <a:t>자바</a:t>
            </a:r>
            <a:r>
              <a:rPr lang="en-US" altLang="ko-KR" dirty="0"/>
              <a:t>, C++, C#, </a:t>
            </a:r>
            <a:r>
              <a:rPr lang="ko-KR" altLang="en-US" dirty="0"/>
              <a:t>파이썬 등 여러 프로그래밍 언어에 많은 영향을 </a:t>
            </a:r>
            <a:r>
              <a:rPr lang="ko-KR" altLang="en-US" dirty="0" smtClean="0"/>
              <a:t>미침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향후 언어 습득이 </a:t>
            </a:r>
            <a:r>
              <a:rPr lang="ko-KR" altLang="en-US" dirty="0"/>
              <a:t>매우 </a:t>
            </a:r>
            <a:r>
              <a:rPr lang="ko-KR" altLang="en-US" dirty="0" smtClean="0"/>
              <a:t>쉬워 짐</a:t>
            </a:r>
            <a:endParaRPr lang="en-US" altLang="ko-KR" dirty="0" smtClean="0"/>
          </a:p>
          <a:p>
            <a:r>
              <a:rPr lang="ko-KR" altLang="en-US" dirty="0"/>
              <a:t>현장에서 다양한 분야에 사용되는 범용적인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ko-KR" altLang="en-US" dirty="0"/>
              <a:t>프로그래밍 지식과 프로그래밍 방법을 학습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언어를 배워야 하는 이유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53" y="2832775"/>
            <a:ext cx="3038475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9" y="3452433"/>
            <a:ext cx="58483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9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우리에게 친숙한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자릿수</a:t>
            </a:r>
            <a:r>
              <a:rPr lang="en-US" altLang="ko-KR" dirty="0"/>
              <a:t>(digits)</a:t>
            </a:r>
            <a:r>
              <a:rPr lang="ko-KR" altLang="en-US" dirty="0"/>
              <a:t>에 사용하는 숫자가 </a:t>
            </a:r>
            <a:r>
              <a:rPr lang="en-US" altLang="ko-KR" dirty="0"/>
              <a:t>0, 1, 2, 3, 4, 5, 6, 7, 8, 9</a:t>
            </a:r>
            <a:r>
              <a:rPr lang="ko-KR" altLang="en-US" dirty="0"/>
              <a:t>까지 열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ko-KR" altLang="en-US" dirty="0"/>
              <a:t>기수</a:t>
            </a:r>
            <a:r>
              <a:rPr lang="en-US" altLang="ko-KR" dirty="0"/>
              <a:t>(base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</a:t>
            </a:r>
          </a:p>
          <a:p>
            <a:r>
              <a:rPr lang="ko-KR" altLang="en-US" dirty="0" smtClean="0"/>
              <a:t>컴퓨터가 이해하는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</a:t>
            </a:r>
            <a:endParaRPr lang="ko-KR" altLang="en-US" dirty="0"/>
          </a:p>
          <a:p>
            <a:pPr lvl="1"/>
            <a:r>
              <a:rPr lang="ko-KR" altLang="en-US" dirty="0" smtClean="0"/>
              <a:t>수의 </a:t>
            </a:r>
            <a:r>
              <a:rPr lang="ko-KR" altLang="en-US" dirty="0"/>
              <a:t>자릿수에 사용할 수 있 는 숫자가 </a:t>
            </a:r>
            <a:r>
              <a:rPr lang="en-US" altLang="ko-KR" dirty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(0, 1)</a:t>
            </a:r>
            <a:r>
              <a:rPr lang="ko-KR" altLang="en-US" dirty="0" smtClean="0"/>
              <a:t> </a:t>
            </a:r>
            <a:r>
              <a:rPr lang="ko-KR" altLang="en-US" dirty="0"/>
              <a:t>이므로 </a:t>
            </a:r>
            <a:r>
              <a:rPr lang="en-US" altLang="ko-KR" dirty="0"/>
              <a:t>2</a:t>
            </a:r>
            <a:r>
              <a:rPr lang="ko-KR" altLang="en-US" dirty="0" smtClean="0"/>
              <a:t>진수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/>
              <a:t>진수의 기수는 </a:t>
            </a:r>
            <a:r>
              <a:rPr lang="en-US" altLang="ko-KR" dirty="0" smtClean="0"/>
              <a:t>2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프로그래밍의 내부 표현</a:t>
            </a:r>
            <a:r>
              <a:rPr lang="en-US" altLang="ko-KR" dirty="0"/>
              <a:t>,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5" y="3535797"/>
            <a:ext cx="4217538" cy="2357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16" y="3732488"/>
            <a:ext cx="4224540" cy="21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</a:t>
            </a:r>
            <a:r>
              <a:rPr lang="en-US" altLang="ko-KR" dirty="0"/>
              <a:t>(bit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BInary</a:t>
            </a:r>
            <a:r>
              <a:rPr lang="en-US" altLang="ko-KR" dirty="0"/>
              <a:t> </a:t>
            </a:r>
            <a:r>
              <a:rPr lang="en-US" altLang="ko-KR" dirty="0" err="1"/>
              <a:t>digiT</a:t>
            </a:r>
            <a:r>
              <a:rPr lang="ko-KR" altLang="en-US" dirty="0"/>
              <a:t>의 </a:t>
            </a:r>
            <a:r>
              <a:rPr lang="ko-KR" altLang="en-US" dirty="0" smtClean="0"/>
              <a:t>합성어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</a:t>
            </a:r>
            <a:r>
              <a:rPr lang="ko-KR" altLang="en-US" dirty="0"/>
              <a:t>작은 기본 정보 단위</a:t>
            </a:r>
            <a:r>
              <a:rPr lang="en-US" altLang="ko-KR" dirty="0"/>
              <a:t>(basic unit of information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진수인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비트의 표현이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/>
              <a:t>전기의 흐름 상태가 온</a:t>
            </a:r>
            <a:r>
              <a:rPr lang="en-US" altLang="ko-KR" dirty="0"/>
              <a:t>(on)</a:t>
            </a:r>
            <a:r>
              <a:rPr lang="ko-KR" altLang="en-US" dirty="0"/>
              <a:t>과 오프</a:t>
            </a:r>
            <a:r>
              <a:rPr lang="en-US" altLang="ko-KR" dirty="0"/>
              <a:t>(off) </a:t>
            </a:r>
            <a:r>
              <a:rPr lang="ko-KR" altLang="en-US" dirty="0"/>
              <a:t>두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r>
              <a:rPr lang="ko-KR" altLang="en-US" dirty="0" smtClean="0"/>
              <a:t>바이트</a:t>
            </a:r>
            <a:r>
              <a:rPr lang="en-US" altLang="ko-KR" dirty="0"/>
              <a:t>(byte)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비트가 </a:t>
            </a:r>
            <a:r>
              <a:rPr lang="ko-KR" altLang="en-US" dirty="0"/>
              <a:t>연속적으로 </a:t>
            </a:r>
            <a:r>
              <a:rPr lang="en-US" altLang="ko-KR" dirty="0"/>
              <a:t>8</a:t>
            </a:r>
            <a:r>
              <a:rPr lang="ko-KR" altLang="en-US" dirty="0"/>
              <a:t>개 모인 정보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/>
              <a:t>바이트는 </a:t>
            </a:r>
            <a:r>
              <a:rPr lang="en-US" altLang="ko-KR" dirty="0"/>
              <a:t>8</a:t>
            </a:r>
            <a:r>
              <a:rPr lang="ko-KR" altLang="en-US" dirty="0"/>
              <a:t>개의 비트를 조합하므로 총 </a:t>
            </a:r>
            <a:r>
              <a:rPr lang="en-US" altLang="ko-KR" dirty="0" smtClean="0"/>
              <a:t>256</a:t>
            </a:r>
            <a:r>
              <a:rPr lang="ko-KR" altLang="en-US" dirty="0"/>
              <a:t>가지의 정보 종류를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비트와 바이트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77" y="3982870"/>
            <a:ext cx="5962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37" y="1332282"/>
            <a:ext cx="6661751" cy="45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값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과 거짓</a:t>
            </a:r>
            <a:r>
              <a:rPr lang="en-US" altLang="ko-KR" dirty="0"/>
              <a:t>(false)</a:t>
            </a:r>
            <a:r>
              <a:rPr lang="ko-KR" altLang="en-US" dirty="0"/>
              <a:t>을 의미하는 두 가지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비트 정보도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이므로 이를 각각 거짓과 참으로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r>
              <a:rPr lang="ko-KR" altLang="en-US" dirty="0" err="1" smtClean="0"/>
              <a:t>부울</a:t>
            </a:r>
            <a:r>
              <a:rPr lang="ko-KR" altLang="en-US" dirty="0" smtClean="0"/>
              <a:t> </a:t>
            </a:r>
            <a:r>
              <a:rPr lang="ko-KR" altLang="en-US" dirty="0"/>
              <a:t>대수</a:t>
            </a:r>
            <a:r>
              <a:rPr lang="en-US" altLang="ko-KR" dirty="0"/>
              <a:t>(Boolean Algebra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/>
              <a:t>수학자 조지 </a:t>
            </a:r>
            <a:r>
              <a:rPr lang="ko-KR" altLang="en-US" dirty="0" err="1"/>
              <a:t>부울</a:t>
            </a:r>
            <a:r>
              <a:rPr lang="en-US" altLang="ko-KR" dirty="0"/>
              <a:t>(George Boole)</a:t>
            </a:r>
            <a:r>
              <a:rPr lang="ko-KR" altLang="en-US" dirty="0"/>
              <a:t>이 제창한 기호 논리학의 한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두 값 중 하나로 한정된 변수들의 상관 관계를 </a:t>
            </a:r>
            <a:r>
              <a:rPr lang="en-US" altLang="ko-KR" dirty="0"/>
              <a:t>AND, OR, NOT </a:t>
            </a:r>
            <a:r>
              <a:rPr lang="ko-KR" altLang="en-US" dirty="0"/>
              <a:t>등의 여러 연산자를 이용하여 논리적으로 </a:t>
            </a:r>
            <a:r>
              <a:rPr lang="ko-KR" altLang="en-US" dirty="0" smtClean="0"/>
              <a:t>표현</a:t>
            </a:r>
            <a:endParaRPr lang="en-US" altLang="ko-KR" dirty="0"/>
          </a:p>
          <a:p>
            <a:pPr lvl="1"/>
            <a:r>
              <a:rPr lang="ko-KR" altLang="en-US" dirty="0"/>
              <a:t>기본적인 논리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AND</a:t>
            </a:r>
            <a:r>
              <a:rPr lang="en-US" altLang="ko-KR" dirty="0"/>
              <a:t>, OR </a:t>
            </a:r>
            <a:r>
              <a:rPr lang="ko-KR" altLang="en-US" dirty="0"/>
              <a:t>연산과 </a:t>
            </a:r>
            <a:r>
              <a:rPr lang="en-US" altLang="ko-KR" dirty="0"/>
              <a:t>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AND </a:t>
            </a:r>
            <a:r>
              <a:rPr lang="ko-KR" altLang="en-US" dirty="0"/>
              <a:t>게이트</a:t>
            </a:r>
            <a:r>
              <a:rPr lang="en-US" altLang="ko-KR" dirty="0"/>
              <a:t>, OR </a:t>
            </a:r>
            <a:r>
              <a:rPr lang="ko-KR" altLang="en-US" dirty="0"/>
              <a:t>게이트</a:t>
            </a:r>
            <a:r>
              <a:rPr lang="en-US" altLang="ko-KR" dirty="0"/>
              <a:t>, NOT </a:t>
            </a:r>
            <a:r>
              <a:rPr lang="ko-KR" altLang="en-US" dirty="0"/>
              <a:t>게이트와 같은 논리 회로로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표현과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64" y="4567440"/>
            <a:ext cx="3581400" cy="1400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68" y="4343603"/>
            <a:ext cx="2943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9158" y="4467739"/>
            <a:ext cx="258275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프로그래밍언어 개요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아스키</a:t>
            </a:r>
            <a:r>
              <a:rPr lang="en-US" altLang="ko-KR" dirty="0" smtClean="0"/>
              <a:t>(ASCII)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1967</a:t>
            </a:r>
            <a:r>
              <a:rPr lang="ko-KR" altLang="en-US" dirty="0"/>
              <a:t>년에 표준으로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en-US" altLang="ko-KR" dirty="0"/>
              <a:t>American Standard Code for Information </a:t>
            </a:r>
            <a:r>
              <a:rPr lang="en-US" altLang="ko-KR" dirty="0" smtClean="0"/>
              <a:t>Interchange</a:t>
            </a:r>
            <a:endParaRPr lang="ko-KR" altLang="en-US" dirty="0"/>
          </a:p>
          <a:p>
            <a:pPr lvl="2"/>
            <a:r>
              <a:rPr lang="en-US" altLang="ko-KR" dirty="0"/>
              <a:t>1986</a:t>
            </a:r>
            <a:r>
              <a:rPr lang="ko-KR" altLang="en-US" dirty="0"/>
              <a:t>년에 마지막으로 개정</a:t>
            </a:r>
          </a:p>
          <a:p>
            <a:pPr lvl="1"/>
            <a:r>
              <a:rPr lang="ko-KR" altLang="en-US" dirty="0"/>
              <a:t>아스키는 초창기에 </a:t>
            </a:r>
            <a:r>
              <a:rPr lang="en-US" altLang="ko-KR" dirty="0"/>
              <a:t>7</a:t>
            </a:r>
            <a:r>
              <a:rPr lang="ko-KR" altLang="en-US" dirty="0"/>
              <a:t>비트 </a:t>
            </a:r>
            <a:r>
              <a:rPr lang="ko-KR" altLang="en-US" dirty="0" err="1"/>
              <a:t>인코딩</a:t>
            </a:r>
            <a:r>
              <a:rPr lang="en-US" altLang="ko-KR" dirty="0"/>
              <a:t>(8</a:t>
            </a:r>
            <a:r>
              <a:rPr lang="ko-KR" altLang="en-US" dirty="0" smtClean="0"/>
              <a:t>비트 중 </a:t>
            </a:r>
            <a:r>
              <a:rPr lang="en-US" altLang="ko-KR" dirty="0"/>
              <a:t>7</a:t>
            </a:r>
            <a:r>
              <a:rPr lang="ko-KR" altLang="en-US" dirty="0"/>
              <a:t>비트만 데이터 비트로 사용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smtClean="0"/>
              <a:t>총 </a:t>
            </a:r>
            <a:r>
              <a:rPr lang="en-US" altLang="ko-KR" dirty="0"/>
              <a:t>128</a:t>
            </a:r>
            <a:r>
              <a:rPr lang="ko-KR" altLang="en-US" dirty="0"/>
              <a:t>개의 코드로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3"/>
            <a:r>
              <a:rPr lang="en-US" altLang="ko-KR" dirty="0"/>
              <a:t>33</a:t>
            </a:r>
            <a:r>
              <a:rPr lang="ko-KR" altLang="en-US" dirty="0"/>
              <a:t>개의 출력 불가능한 제어문자들과 공백을 비롯한 </a:t>
            </a:r>
            <a:r>
              <a:rPr lang="en-US" altLang="ko-KR" dirty="0"/>
              <a:t>95</a:t>
            </a:r>
            <a:r>
              <a:rPr lang="ko-KR" altLang="en-US" dirty="0"/>
              <a:t>개의 출력 가능한 문자</a:t>
            </a:r>
          </a:p>
          <a:p>
            <a:pPr lvl="3"/>
            <a:r>
              <a:rPr lang="ko-KR" altLang="en-US" dirty="0" smtClean="0"/>
              <a:t>주로 </a:t>
            </a:r>
            <a:r>
              <a:rPr lang="ko-KR" altLang="en-US" dirty="0"/>
              <a:t>그래픽에 관련된 문자와 선 그리기에 관련된 문자가 추가되어 </a:t>
            </a:r>
            <a:r>
              <a:rPr lang="en-US" altLang="ko-KR" dirty="0"/>
              <a:t>256</a:t>
            </a:r>
            <a:r>
              <a:rPr lang="ko-KR" altLang="en-US" dirty="0"/>
              <a:t>개로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r>
              <a:rPr lang="ko-KR" altLang="en-US" dirty="0" smtClean="0"/>
              <a:t>유니코드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</a:t>
            </a:r>
            <a:r>
              <a:rPr lang="ko-KR" altLang="en-US" dirty="0"/>
              <a:t>협회</a:t>
            </a:r>
            <a:r>
              <a:rPr lang="en-US" altLang="ko-KR" dirty="0"/>
              <a:t>(Unicode Consortium)</a:t>
            </a:r>
            <a:r>
              <a:rPr lang="ko-KR" altLang="en-US" dirty="0"/>
              <a:t>가 제정하여 </a:t>
            </a:r>
            <a:r>
              <a:rPr lang="en-US" altLang="ko-KR" dirty="0"/>
              <a:t>1991</a:t>
            </a:r>
            <a:r>
              <a:rPr lang="ko-KR" altLang="en-US" dirty="0"/>
              <a:t>년 버전 </a:t>
            </a:r>
            <a:r>
              <a:rPr lang="en-US" altLang="ko-KR" dirty="0"/>
              <a:t>1.0</a:t>
            </a:r>
            <a:r>
              <a:rPr lang="ko-KR" altLang="en-US" dirty="0"/>
              <a:t>이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 세계 모든 문자의 표현 </a:t>
            </a:r>
            <a:r>
              <a:rPr lang="ko-KR" altLang="en-US" dirty="0"/>
              <a:t>위해 </a:t>
            </a:r>
            <a:r>
              <a:rPr lang="en-US" altLang="ko-KR" dirty="0"/>
              <a:t>2</a:t>
            </a:r>
            <a:r>
              <a:rPr lang="ko-KR" altLang="en-US" dirty="0"/>
              <a:t>바이트 즉</a:t>
            </a:r>
            <a:r>
              <a:rPr lang="en-US" altLang="ko-KR" dirty="0"/>
              <a:t>, 16</a:t>
            </a:r>
            <a:r>
              <a:rPr lang="ko-KR" altLang="en-US" dirty="0"/>
              <a:t>비트로 확장된 코드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3"/>
            <a:r>
              <a:rPr lang="ko-KR" altLang="en-US" dirty="0"/>
              <a:t>전 세계의 모든 문자를 일관되게 표현하고 다룰 수 있도록 설계된 산업 표준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/>
              <a:t>65,536</a:t>
            </a:r>
            <a:r>
              <a:rPr lang="ko-KR" altLang="en-US" dirty="0"/>
              <a:t>자의 </a:t>
            </a:r>
            <a:r>
              <a:rPr lang="ko-KR" altLang="en-US" dirty="0" smtClean="0"/>
              <a:t>코드 영역을 </a:t>
            </a:r>
            <a:r>
              <a:rPr lang="ko-KR" altLang="en-US" dirty="0"/>
              <a:t>언어학적으로 분류</a:t>
            </a:r>
          </a:p>
          <a:p>
            <a:pPr lvl="2"/>
            <a:r>
              <a:rPr lang="ko-KR" altLang="en-US" dirty="0"/>
              <a:t>한글 </a:t>
            </a:r>
            <a:r>
              <a:rPr lang="ko-KR" altLang="en-US" dirty="0" err="1"/>
              <a:t>완성자</a:t>
            </a:r>
            <a:r>
              <a:rPr lang="ko-KR" altLang="en-US" dirty="0"/>
              <a:t> </a:t>
            </a:r>
            <a:r>
              <a:rPr lang="en-US" altLang="ko-KR" dirty="0"/>
              <a:t>11,172</a:t>
            </a:r>
            <a:r>
              <a:rPr lang="ko-KR" altLang="en-US" dirty="0"/>
              <a:t>자의 한글과 중국</a:t>
            </a:r>
            <a:r>
              <a:rPr lang="en-US" altLang="ko-KR" dirty="0"/>
              <a:t>, </a:t>
            </a:r>
            <a:r>
              <a:rPr lang="ko-KR" altLang="en-US" dirty="0"/>
              <a:t>일본을 포함해 세계 유수의 언어 문자를 배열해 만든 </a:t>
            </a:r>
            <a:r>
              <a:rPr lang="ko-KR" altLang="en-US" dirty="0" smtClean="0"/>
              <a:t>유니코드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국제표준화기구</a:t>
            </a:r>
            <a:r>
              <a:rPr lang="en-US" altLang="ko-KR" dirty="0"/>
              <a:t>(ISO: International Organization for Standardization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계속 수정 보완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smtClean="0"/>
              <a:t>표현 방식</a:t>
            </a:r>
            <a:r>
              <a:rPr lang="en-US" altLang="ko-KR" dirty="0"/>
              <a:t>: </a:t>
            </a:r>
            <a:r>
              <a:rPr lang="ko-KR" altLang="en-US" dirty="0"/>
              <a:t>아스키코드와 유니코드</a:t>
            </a:r>
          </a:p>
        </p:txBody>
      </p:sp>
    </p:spTree>
    <p:extLst>
      <p:ext uri="{BB962C8B-B14F-4D97-AF65-F5344CB8AC3E}">
        <p14:creationId xmlns:p14="http://schemas.microsoft.com/office/powerpoint/2010/main" val="36475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738187"/>
            <a:ext cx="7267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컴퓨팅 </a:t>
            </a:r>
            <a:r>
              <a:rPr lang="ko-KR" altLang="en-US" dirty="0"/>
              <a:t>사고력</a:t>
            </a:r>
            <a:r>
              <a:rPr lang="en-US" altLang="ko-KR" dirty="0"/>
              <a:t>(CT: Computational Thinking) </a:t>
            </a:r>
            <a:endParaRPr lang="en-US" altLang="ko-KR" dirty="0" smtClean="0"/>
          </a:p>
          <a:p>
            <a:pPr lvl="1"/>
            <a:r>
              <a:rPr lang="ko-KR" altLang="en-US" dirty="0"/>
              <a:t>일반인이 다양한 모든 분야의 문제해결에 적용될 수 있도록 컴퓨터의 프로그래밍을 구현하는 과정의 사고에서 도출된 절차와 역량</a:t>
            </a:r>
            <a:endParaRPr lang="en-US" altLang="ko-KR" dirty="0"/>
          </a:p>
          <a:p>
            <a:pPr lvl="2"/>
            <a:r>
              <a:rPr lang="en-US" altLang="ko-KR" dirty="0" smtClean="0"/>
              <a:t>1980</a:t>
            </a:r>
            <a:r>
              <a:rPr lang="ko-KR" altLang="en-US" dirty="0"/>
              <a:t>년 </a:t>
            </a:r>
            <a:r>
              <a:rPr lang="ko-KR" altLang="en-US" dirty="0" smtClean="0"/>
              <a:t>미국 </a:t>
            </a:r>
            <a:r>
              <a:rPr lang="en-US" altLang="ko-KR" dirty="0"/>
              <a:t>MIT </a:t>
            </a:r>
            <a:r>
              <a:rPr lang="ko-KR" altLang="en-US" dirty="0"/>
              <a:t>대학의 </a:t>
            </a:r>
            <a:r>
              <a:rPr lang="ko-KR" altLang="en-US" dirty="0" err="1"/>
              <a:t>시무어</a:t>
            </a:r>
            <a:r>
              <a:rPr lang="ko-KR" altLang="en-US" dirty="0"/>
              <a:t> </a:t>
            </a:r>
            <a:r>
              <a:rPr lang="ko-KR" altLang="en-US" dirty="0" err="1"/>
              <a:t>페퍼트</a:t>
            </a:r>
            <a:r>
              <a:rPr lang="en-US" altLang="ko-KR" dirty="0"/>
              <a:t>(Seymour </a:t>
            </a:r>
            <a:r>
              <a:rPr lang="en-US" altLang="ko-KR" dirty="0" err="1"/>
              <a:t>Papert</a:t>
            </a:r>
            <a:r>
              <a:rPr lang="en-US" altLang="ko-KR" dirty="0"/>
              <a:t>) </a:t>
            </a:r>
            <a:r>
              <a:rPr lang="ko-KR" altLang="en-US" dirty="0"/>
              <a:t>교수가 처음 </a:t>
            </a:r>
            <a:r>
              <a:rPr lang="ko-KR" altLang="en-US" dirty="0" smtClean="0"/>
              <a:t>언급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2006</a:t>
            </a:r>
            <a:r>
              <a:rPr lang="ko-KR" altLang="en-US" dirty="0"/>
              <a:t>년 카네기 멜론 대학 </a:t>
            </a:r>
            <a:r>
              <a:rPr lang="ko-KR" altLang="en-US" dirty="0" err="1"/>
              <a:t>자넷</a:t>
            </a:r>
            <a:r>
              <a:rPr lang="ko-KR" altLang="en-US" dirty="0"/>
              <a:t> 윙</a:t>
            </a:r>
            <a:r>
              <a:rPr lang="en-US" altLang="ko-KR" dirty="0"/>
              <a:t>(Jeannette Wing) </a:t>
            </a:r>
            <a:r>
              <a:rPr lang="ko-KR" altLang="en-US" dirty="0"/>
              <a:t>교수는 그녀의 </a:t>
            </a:r>
            <a:r>
              <a:rPr lang="ko-KR" altLang="en-US" dirty="0" smtClean="0"/>
              <a:t>논문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‘</a:t>
            </a:r>
            <a:r>
              <a:rPr lang="ko-KR" altLang="en-US" dirty="0"/>
              <a:t>컴퓨팅 사고력은 컴퓨터 과학자뿐만이 아니라 모든 사람 누구나 배워서 활용할 수 있는 보편적인 </a:t>
            </a:r>
            <a:r>
              <a:rPr lang="ko-KR" altLang="en-US" dirty="0" err="1"/>
              <a:t>사고이자</a:t>
            </a:r>
            <a:r>
              <a:rPr lang="ko-KR" altLang="en-US" dirty="0"/>
              <a:t> 기술이다</a:t>
            </a:r>
            <a:r>
              <a:rPr lang="en-US" altLang="ko-KR" dirty="0"/>
              <a:t>.’</a:t>
            </a:r>
            <a:r>
              <a:rPr lang="ko-KR" altLang="en-US" dirty="0"/>
              <a:t>라고 </a:t>
            </a:r>
            <a:r>
              <a:rPr lang="ko-KR" altLang="en-US" dirty="0" smtClean="0"/>
              <a:t>제시</a:t>
            </a:r>
            <a:endParaRPr lang="en-US" altLang="ko-KR" dirty="0" smtClean="0"/>
          </a:p>
          <a:p>
            <a:r>
              <a:rPr lang="ko-KR" altLang="en-US" dirty="0"/>
              <a:t>‘알고리즘’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어떠한 </a:t>
            </a:r>
            <a:r>
              <a:rPr lang="ko-KR" altLang="en-US" dirty="0"/>
              <a:t>문제를 해결하기 </a:t>
            </a:r>
            <a:r>
              <a:rPr lang="ko-KR" altLang="en-US" dirty="0" smtClean="0"/>
              <a:t>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절차나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명확히 </a:t>
            </a:r>
            <a:r>
              <a:rPr lang="ko-KR" altLang="en-US" dirty="0"/>
              <a:t>정의된</a:t>
            </a:r>
            <a:r>
              <a:rPr lang="en-US" altLang="ko-KR" dirty="0"/>
              <a:t>(</a:t>
            </a:r>
            <a:r>
              <a:rPr lang="en-US" altLang="ko-KR" dirty="0" smtClean="0"/>
              <a:t>well-</a:t>
            </a:r>
            <a:br>
              <a:rPr lang="en-US" altLang="ko-KR" dirty="0" smtClean="0"/>
            </a:br>
            <a:r>
              <a:rPr lang="en-US" altLang="ko-KR" dirty="0" smtClean="0"/>
              <a:t>defined</a:t>
            </a:r>
            <a:r>
              <a:rPr lang="en-US" altLang="ko-KR" dirty="0"/>
              <a:t>) </a:t>
            </a:r>
            <a:r>
              <a:rPr lang="ko-KR" altLang="en-US" dirty="0"/>
              <a:t>유한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규칙과 </a:t>
            </a:r>
            <a:r>
              <a:rPr lang="ko-KR" altLang="en-US" dirty="0"/>
              <a:t>절차의 모임</a:t>
            </a:r>
          </a:p>
          <a:p>
            <a:pPr lvl="2"/>
            <a:r>
              <a:rPr lang="ko-KR" altLang="en-US" dirty="0" smtClean="0"/>
              <a:t>컴퓨터 프로그램</a:t>
            </a:r>
            <a:r>
              <a:rPr lang="en-US" altLang="ko-KR" dirty="0" smtClean="0"/>
              <a:t>  </a:t>
            </a:r>
            <a:endParaRPr lang="ko-KR" altLang="en-US" dirty="0"/>
          </a:p>
          <a:p>
            <a:pPr lvl="3"/>
            <a:r>
              <a:rPr lang="ko-KR" altLang="en-US" dirty="0"/>
              <a:t>특정한 </a:t>
            </a:r>
            <a:r>
              <a:rPr lang="ko-KR" altLang="en-US" dirty="0" smtClean="0"/>
              <a:t>업무를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수행하기 </a:t>
            </a:r>
            <a:r>
              <a:rPr lang="ko-KR" altLang="en-US" dirty="0"/>
              <a:t>위한 </a:t>
            </a:r>
            <a:r>
              <a:rPr lang="ko-KR" altLang="en-US" dirty="0" smtClean="0"/>
              <a:t>정교한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알고리즘들의 </a:t>
            </a:r>
            <a:r>
              <a:rPr lang="ko-KR" altLang="en-US" dirty="0"/>
              <a:t>집합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사고력과 알고리즘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38" y="3217615"/>
            <a:ext cx="4503906" cy="32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ko-KR" altLang="en-US" dirty="0" smtClean="0"/>
              <a:t>공학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공학적 </a:t>
            </a:r>
            <a:r>
              <a:rPr lang="ko-KR" altLang="en-US" dirty="0"/>
              <a:t>원리에 의하여 </a:t>
            </a:r>
            <a:r>
              <a:rPr lang="ko-KR" altLang="en-US" dirty="0" smtClean="0"/>
              <a:t>소프트웨어를 </a:t>
            </a:r>
            <a:r>
              <a:rPr lang="ko-KR" altLang="en-US" dirty="0"/>
              <a:t>개발하는 </a:t>
            </a:r>
            <a:r>
              <a:rPr lang="ko-KR" altLang="en-US" dirty="0" smtClean="0"/>
              <a:t>학문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</a:t>
            </a:r>
            <a:r>
              <a:rPr lang="ko-KR" altLang="en-US" dirty="0" err="1"/>
              <a:t>개발과정인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유지보수 등 </a:t>
            </a:r>
            <a:r>
              <a:rPr lang="ko-KR" altLang="en-US" dirty="0" err="1"/>
              <a:t>개발수명</a:t>
            </a:r>
            <a:r>
              <a:rPr lang="ko-KR" altLang="en-US" dirty="0"/>
              <a:t> 주기 전반에 걸친 계획</a:t>
            </a:r>
            <a:r>
              <a:rPr lang="en-US" altLang="ko-KR" dirty="0"/>
              <a:t>·</a:t>
            </a:r>
            <a:r>
              <a:rPr lang="ko-KR" altLang="en-US" dirty="0"/>
              <a:t>개발</a:t>
            </a:r>
            <a:r>
              <a:rPr lang="en-US" altLang="ko-KR" dirty="0"/>
              <a:t>·</a:t>
            </a:r>
            <a:r>
              <a:rPr lang="ko-KR" altLang="en-US" dirty="0"/>
              <a:t>검사</a:t>
            </a:r>
            <a:r>
              <a:rPr lang="en-US" altLang="ko-KR" dirty="0"/>
              <a:t>·</a:t>
            </a:r>
            <a:r>
              <a:rPr lang="ko-KR" altLang="en-US" dirty="0"/>
              <a:t>보수</a:t>
            </a:r>
            <a:r>
              <a:rPr lang="en-US" altLang="ko-KR" dirty="0"/>
              <a:t>·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방법론 등을 연구하는 </a:t>
            </a:r>
            <a:r>
              <a:rPr lang="ko-KR" altLang="en-US" dirty="0" smtClean="0"/>
              <a:t>분야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70" y="2480249"/>
            <a:ext cx="5802754" cy="2658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38" y="5291548"/>
            <a:ext cx="3580822" cy="12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자연언어</a:t>
            </a:r>
            <a:endParaRPr lang="en-US" altLang="ko-KR" dirty="0" smtClean="0"/>
          </a:p>
          <a:p>
            <a:r>
              <a:rPr lang="ko-KR" altLang="en-US" dirty="0" smtClean="0"/>
              <a:t>순서도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흐름도</a:t>
            </a:r>
            <a:endParaRPr lang="en-US" altLang="ko-KR" dirty="0" smtClean="0"/>
          </a:p>
          <a:p>
            <a:r>
              <a:rPr lang="ko-KR" altLang="en-US" dirty="0" err="1" smtClean="0"/>
              <a:t>의사코드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슈도코드</a:t>
            </a:r>
            <a:r>
              <a:rPr lang="en-US" altLang="ko-KR" dirty="0"/>
              <a:t>(</a:t>
            </a:r>
            <a:r>
              <a:rPr lang="en-US" altLang="ko-KR" dirty="0" smtClean="0"/>
              <a:t>pseudo code)</a:t>
            </a:r>
          </a:p>
          <a:p>
            <a:pPr lvl="1"/>
            <a:r>
              <a:rPr lang="ko-KR" altLang="en-US" dirty="0" smtClean="0"/>
              <a:t>간결한 특정 언어로 코드를 흉내 내어 알고리즘을 써놓은 코드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기술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7" y="3210736"/>
            <a:ext cx="3057525" cy="2343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83" y="2948378"/>
            <a:ext cx="4564314" cy="32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포트란</a:t>
            </a:r>
            <a:r>
              <a:rPr lang="en-US" altLang="ko-KR" dirty="0" smtClean="0"/>
              <a:t>(FORTRAN)</a:t>
            </a:r>
          </a:p>
          <a:p>
            <a:pPr lvl="1"/>
            <a:r>
              <a:rPr lang="en-US" altLang="ko-KR" dirty="0" err="1"/>
              <a:t>FORmula</a:t>
            </a:r>
            <a:r>
              <a:rPr lang="en-US" altLang="ko-KR" dirty="0"/>
              <a:t> </a:t>
            </a:r>
            <a:r>
              <a:rPr lang="en-US" altLang="ko-KR" dirty="0" err="1"/>
              <a:t>TRANslating</a:t>
            </a:r>
            <a:r>
              <a:rPr lang="en-US" altLang="ko-KR" dirty="0"/>
              <a:t> system(</a:t>
            </a:r>
            <a:r>
              <a:rPr lang="ko-KR" altLang="en-US" dirty="0"/>
              <a:t>수식 번역 시스템</a:t>
            </a:r>
            <a:r>
              <a:rPr lang="en-US" altLang="ko-KR" dirty="0"/>
              <a:t>)</a:t>
            </a:r>
            <a:r>
              <a:rPr lang="ko-KR" altLang="en-US" dirty="0"/>
              <a:t>의 약자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과학과 </a:t>
            </a:r>
            <a:r>
              <a:rPr lang="ko-KR" altLang="en-US" dirty="0"/>
              <a:t>공학 및 수학적 문제들을 해결하기 위해 고안된 프로그래밍 언어</a:t>
            </a:r>
          </a:p>
          <a:p>
            <a:pPr lvl="2"/>
            <a:r>
              <a:rPr lang="ko-KR" altLang="en-US" dirty="0"/>
              <a:t>널리 보급된 최초의 고급 언어</a:t>
            </a:r>
          </a:p>
          <a:p>
            <a:pPr lvl="1"/>
            <a:r>
              <a:rPr lang="en-US" altLang="ko-KR" dirty="0" smtClean="0"/>
              <a:t>1957</a:t>
            </a:r>
            <a:r>
              <a:rPr lang="ko-KR" altLang="en-US" dirty="0"/>
              <a:t>년경</a:t>
            </a:r>
            <a:r>
              <a:rPr lang="en-US" altLang="ko-KR" dirty="0"/>
              <a:t>,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존 </a:t>
            </a:r>
            <a:r>
              <a:rPr lang="ko-KR" altLang="en-US" dirty="0" err="1"/>
              <a:t>배커스</a:t>
            </a:r>
            <a:r>
              <a:rPr lang="en-US" altLang="ko-KR" dirty="0"/>
              <a:t>(John Backus) </a:t>
            </a:r>
            <a:r>
              <a:rPr lang="ko-KR" altLang="en-US" dirty="0" smtClean="0"/>
              <a:t>개발한 </a:t>
            </a:r>
            <a:r>
              <a:rPr lang="ko-KR" altLang="en-US" dirty="0"/>
              <a:t>프로그래밍 언어</a:t>
            </a:r>
          </a:p>
          <a:p>
            <a:pPr lvl="2"/>
            <a:r>
              <a:rPr lang="ko-KR" altLang="en-US" dirty="0" smtClean="0"/>
              <a:t>지금도 </a:t>
            </a:r>
            <a:r>
              <a:rPr lang="ko-KR" altLang="en-US" dirty="0"/>
              <a:t>과학 계산 분야 등에서는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/>
              <a:t>가장 오래된 언어지만 언어 구조가 단순해 놀라운 생명력을 </a:t>
            </a:r>
            <a:r>
              <a:rPr lang="ko-KR" altLang="en-US" dirty="0" smtClean="0"/>
              <a:t>갖춤</a:t>
            </a:r>
            <a:endParaRPr lang="en-US" altLang="ko-KR" dirty="0" smtClean="0"/>
          </a:p>
          <a:p>
            <a:r>
              <a:rPr lang="ko-KR" altLang="en-US" dirty="0" smtClean="0"/>
              <a:t>코볼</a:t>
            </a:r>
            <a:r>
              <a:rPr lang="en-US" altLang="ko-KR" dirty="0" smtClean="0"/>
              <a:t>(COBOL)</a:t>
            </a:r>
          </a:p>
          <a:p>
            <a:pPr lvl="1"/>
            <a:r>
              <a:rPr lang="ko-KR" altLang="en-US" dirty="0" smtClean="0"/>
              <a:t>코볼</a:t>
            </a:r>
            <a:r>
              <a:rPr lang="en-US" altLang="ko-KR" dirty="0"/>
              <a:t>(</a:t>
            </a:r>
            <a:r>
              <a:rPr lang="en-US" altLang="ko-KR" dirty="0" err="1"/>
              <a:t>COmmon</a:t>
            </a:r>
            <a:r>
              <a:rPr lang="en-US" altLang="ko-KR" dirty="0"/>
              <a:t> Business Oriented Language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약자</a:t>
            </a:r>
            <a:endParaRPr lang="en-US" altLang="ko-KR" dirty="0" smtClean="0"/>
          </a:p>
          <a:p>
            <a:pPr lvl="2"/>
            <a:r>
              <a:rPr lang="ko-KR" altLang="en-US" dirty="0"/>
              <a:t>협회 </a:t>
            </a:r>
            <a:r>
              <a:rPr lang="en-US" altLang="ko-KR" dirty="0"/>
              <a:t>CODASYL</a:t>
            </a:r>
            <a:r>
              <a:rPr lang="ko-KR" altLang="en-US" dirty="0"/>
              <a:t>이 </a:t>
            </a:r>
            <a:r>
              <a:rPr lang="en-US" altLang="ko-KR" dirty="0"/>
              <a:t>1960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사무처리에 적합한 프로그래밍 언어로 개발</a:t>
            </a:r>
            <a:endParaRPr lang="en-US" altLang="ko-KR" dirty="0"/>
          </a:p>
          <a:p>
            <a:pPr lvl="2"/>
            <a:r>
              <a:rPr lang="ko-KR" altLang="en-US" dirty="0"/>
              <a:t>포트란에 이어 두 번째로 개발된 고급 언어</a:t>
            </a:r>
          </a:p>
          <a:p>
            <a:pPr lvl="1"/>
            <a:r>
              <a:rPr lang="ko-KR" altLang="en-US" dirty="0" smtClean="0"/>
              <a:t>사무처리 분야 적합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파일이나 </a:t>
            </a:r>
            <a:r>
              <a:rPr lang="ko-KR" altLang="en-US" dirty="0"/>
              <a:t>데이터베이스에서 데이터를 쉽게 읽고 </a:t>
            </a:r>
            <a:r>
              <a:rPr lang="ko-KR" altLang="en-US" dirty="0" smtClean="0"/>
              <a:t>쓰며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양식을 </a:t>
            </a:r>
            <a:r>
              <a:rPr lang="ko-KR" altLang="en-US" dirty="0"/>
              <a:t>가진 보고서를 쉽게 만들 수 있는 등 사무처리에 </a:t>
            </a:r>
            <a:r>
              <a:rPr lang="ko-KR" altLang="en-US" dirty="0" smtClean="0"/>
              <a:t>효율적</a:t>
            </a:r>
            <a:endParaRPr lang="en-US" altLang="ko-KR" dirty="0" smtClean="0"/>
          </a:p>
          <a:p>
            <a:r>
              <a:rPr lang="ko-KR" altLang="en-US" dirty="0" err="1" smtClean="0"/>
              <a:t>알골</a:t>
            </a:r>
            <a:r>
              <a:rPr lang="en-US" altLang="ko-KR" dirty="0" smtClean="0"/>
              <a:t>(ALGOL)</a:t>
            </a:r>
          </a:p>
          <a:p>
            <a:pPr lvl="1"/>
            <a:r>
              <a:rPr lang="ko-KR" altLang="en-US" dirty="0" smtClean="0"/>
              <a:t>알고리즘</a:t>
            </a:r>
            <a:r>
              <a:rPr lang="en-US" altLang="ko-KR" dirty="0"/>
              <a:t>(</a:t>
            </a:r>
            <a:r>
              <a:rPr lang="en-US" altLang="ko-KR" dirty="0" err="1"/>
              <a:t>ALGOrithm</a:t>
            </a:r>
            <a:r>
              <a:rPr lang="en-US" altLang="ko-KR" dirty="0"/>
              <a:t>) </a:t>
            </a:r>
            <a:r>
              <a:rPr lang="ko-KR" altLang="en-US" dirty="0"/>
              <a:t>을 표현하기 위한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ALGOrithmic</a:t>
            </a:r>
            <a:r>
              <a:rPr lang="en-US" altLang="ko-KR" dirty="0" smtClean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를 줄여서 만든 이름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50 ~ 60</a:t>
            </a:r>
            <a:r>
              <a:rPr lang="ko-KR" altLang="en-US" dirty="0"/>
              <a:t>년대에 개발된 프로그래밍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파스칼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1971</a:t>
            </a:r>
            <a:r>
              <a:rPr lang="ko-KR" altLang="en-US" dirty="0"/>
              <a:t>년 스위스 취리히 공과대학교의 </a:t>
            </a:r>
            <a:r>
              <a:rPr lang="ko-KR" altLang="en-US" dirty="0" err="1"/>
              <a:t>니클라우스</a:t>
            </a:r>
            <a:r>
              <a:rPr lang="ko-KR" altLang="en-US" dirty="0"/>
              <a:t> </a:t>
            </a:r>
            <a:r>
              <a:rPr lang="ko-KR" altLang="en-US" dirty="0" err="1"/>
              <a:t>비르트</a:t>
            </a:r>
            <a:r>
              <a:rPr lang="ko-KR" altLang="en-US" dirty="0"/>
              <a:t> </a:t>
            </a:r>
            <a:r>
              <a:rPr lang="en-US" altLang="ko-KR" dirty="0"/>
              <a:t>(Nicholas Wirth) </a:t>
            </a:r>
            <a:r>
              <a:rPr lang="ko-KR" altLang="en-US" dirty="0" smtClean="0"/>
              <a:t>교수 개발</a:t>
            </a:r>
            <a:endParaRPr lang="en-US" altLang="ko-KR" dirty="0" smtClean="0"/>
          </a:p>
          <a:p>
            <a:pPr lvl="1"/>
            <a:r>
              <a:rPr lang="ko-KR" altLang="en-US" dirty="0"/>
              <a:t>알고리즘 학습에 적합</a:t>
            </a:r>
            <a:endParaRPr lang="en-US" altLang="ko-KR" dirty="0"/>
          </a:p>
          <a:p>
            <a:pPr lvl="2"/>
            <a:r>
              <a:rPr lang="ko-KR" altLang="en-US" dirty="0"/>
              <a:t>프랑스의 수학자인 파스칼</a:t>
            </a:r>
            <a:r>
              <a:rPr lang="en-US" altLang="ko-KR" dirty="0"/>
              <a:t>(Pascal)</a:t>
            </a:r>
            <a:r>
              <a:rPr lang="ko-KR" altLang="en-US" dirty="0"/>
              <a:t>의 이름에서 따온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en-US" altLang="ko-KR" dirty="0" smtClean="0"/>
              <a:t>C++</a:t>
            </a:r>
          </a:p>
          <a:p>
            <a:pPr lvl="1"/>
            <a:r>
              <a:rPr lang="en-US" altLang="ko-KR" dirty="0" smtClean="0"/>
              <a:t>AT&amp;T</a:t>
            </a:r>
            <a:r>
              <a:rPr lang="ko-KR" altLang="en-US" dirty="0"/>
              <a:t>의 얀 </a:t>
            </a:r>
            <a:r>
              <a:rPr lang="ko-KR" altLang="en-US" dirty="0" err="1"/>
              <a:t>스트로스트럽</a:t>
            </a:r>
            <a:r>
              <a:rPr lang="en-US" altLang="ko-KR" dirty="0"/>
              <a:t>(Bjarne </a:t>
            </a:r>
            <a:r>
              <a:rPr lang="en-US" altLang="ko-KR" dirty="0" err="1"/>
              <a:t>Stroustrup</a:t>
            </a:r>
            <a:r>
              <a:rPr lang="en-US" altLang="ko-KR" dirty="0"/>
              <a:t> )</a:t>
            </a:r>
            <a:r>
              <a:rPr lang="ko-KR" altLang="en-US" dirty="0"/>
              <a:t>이 개발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1972</a:t>
            </a:r>
            <a:r>
              <a:rPr lang="ko-KR" altLang="en-US" dirty="0"/>
              <a:t>년에 개발된 </a:t>
            </a:r>
            <a:r>
              <a:rPr lang="en-US" altLang="ko-KR" dirty="0"/>
              <a:t>C </a:t>
            </a:r>
            <a:r>
              <a:rPr lang="ko-KR" altLang="en-US" dirty="0"/>
              <a:t>언어는 </a:t>
            </a:r>
            <a:r>
              <a:rPr lang="en-US" altLang="ko-KR" dirty="0"/>
              <a:t>1983</a:t>
            </a:r>
            <a:r>
              <a:rPr lang="ko-KR" altLang="en-US" dirty="0"/>
              <a:t>년에 프로그램 언어 </a:t>
            </a:r>
            <a:r>
              <a:rPr lang="en-US" altLang="ko-KR" dirty="0"/>
              <a:t>C++</a:t>
            </a:r>
            <a:r>
              <a:rPr lang="ko-KR" altLang="en-US" dirty="0"/>
              <a:t>로 발전</a:t>
            </a:r>
          </a:p>
          <a:p>
            <a:pPr lvl="3"/>
            <a:r>
              <a:rPr lang="en-US" altLang="ko-KR" dirty="0"/>
              <a:t>C</a:t>
            </a:r>
            <a:r>
              <a:rPr lang="ko-KR" altLang="en-US" dirty="0"/>
              <a:t>언어에 익숙한 프로그래머들이 </a:t>
            </a:r>
            <a:r>
              <a:rPr lang="en-US" altLang="ko-KR" dirty="0"/>
              <a:t>C++</a:t>
            </a:r>
            <a:r>
              <a:rPr lang="ko-KR" altLang="en-US" dirty="0"/>
              <a:t>언어를 쉽게 배울 수 있다는 장점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객체지향 </a:t>
            </a:r>
            <a:r>
              <a:rPr lang="ko-KR" altLang="en-US" dirty="0"/>
              <a:t>프로그래밍</a:t>
            </a:r>
            <a:r>
              <a:rPr lang="en-US" altLang="ko-KR" dirty="0"/>
              <a:t>(OOP: Object Oriented Programming)</a:t>
            </a:r>
            <a:r>
              <a:rPr lang="ko-KR" altLang="en-US" dirty="0"/>
              <a:t>을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70</a:t>
            </a:r>
            <a:r>
              <a:rPr lang="ko-KR" altLang="en-US" dirty="0"/>
              <a:t>년대 이후 개발된 주요 프로그래밍 언어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57" y="3993286"/>
            <a:ext cx="6096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 네덜란드의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 </a:t>
            </a:r>
            <a:r>
              <a:rPr lang="ko-KR" altLang="en-US" dirty="0" err="1"/>
              <a:t>파이썬이</a:t>
            </a:r>
            <a:r>
              <a:rPr lang="ko-KR" altLang="en-US" dirty="0"/>
              <a:t> 대학의 컴퓨터기초 교육에 많이 활용</a:t>
            </a:r>
          </a:p>
          <a:p>
            <a:pPr lvl="1"/>
            <a:r>
              <a:rPr lang="ko-KR" altLang="en-US" dirty="0" smtClean="0"/>
              <a:t>비영리의 </a:t>
            </a:r>
            <a:r>
              <a:rPr lang="ko-KR" altLang="en-US" dirty="0"/>
              <a:t>파이썬 소프트웨어 재단이 관리하는 개방형</a:t>
            </a:r>
            <a:r>
              <a:rPr lang="en-US" altLang="ko-KR" dirty="0"/>
              <a:t>, </a:t>
            </a:r>
            <a:r>
              <a:rPr lang="ko-KR" altLang="en-US" dirty="0"/>
              <a:t>공동체 기반 개발 모델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파이썬</a:t>
            </a:r>
            <a:r>
              <a:rPr lang="en-US" altLang="ko-KR" dirty="0"/>
              <a:t>(</a:t>
            </a:r>
            <a:r>
              <a:rPr lang="en-US" altLang="ko-KR" dirty="0" err="1"/>
              <a:t>cpython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/>
              <a:t>언어로 구현된 </a:t>
            </a:r>
            <a:r>
              <a:rPr lang="ko-KR" altLang="en-US" dirty="0" smtClean="0"/>
              <a:t>버전이 사실상의 </a:t>
            </a:r>
            <a:r>
              <a:rPr lang="ko-KR" altLang="en-US" dirty="0"/>
              <a:t>표준</a:t>
            </a:r>
          </a:p>
          <a:p>
            <a:r>
              <a:rPr lang="ko-KR" altLang="en-US" dirty="0" smtClean="0"/>
              <a:t>베이직과 </a:t>
            </a:r>
            <a:r>
              <a:rPr lang="ko-KR" altLang="en-US" dirty="0"/>
              <a:t>같은 인터프리터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간단한 </a:t>
            </a:r>
            <a:r>
              <a:rPr lang="ko-KR" altLang="en-US" dirty="0"/>
              <a:t>문법구조를 가진 대화형 언어</a:t>
            </a:r>
          </a:p>
          <a:p>
            <a:pPr lvl="1"/>
            <a:r>
              <a:rPr lang="ko-KR" altLang="en-US" dirty="0"/>
              <a:t>쉽고 빠르게 개발할 수 있어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개발기간이 </a:t>
            </a:r>
            <a:r>
              <a:rPr lang="ko-KR" altLang="en-US" dirty="0"/>
              <a:t>매우 단축되는 것이 장점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41" y="2616740"/>
            <a:ext cx="3983848" cy="37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/>
              <a:t>년에 공식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를 기반으로 한 객체지향 프로그래밍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가전제품들을 </a:t>
            </a:r>
            <a:r>
              <a:rPr lang="ko-KR" altLang="en-US" dirty="0"/>
              <a:t>제어하기 위해 고안한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 </a:t>
            </a:r>
            <a:r>
              <a:rPr lang="ko-KR" altLang="en-US" dirty="0" err="1" smtClean="0"/>
              <a:t>마이크로시스템즈사의</a:t>
            </a:r>
            <a:r>
              <a:rPr lang="ko-KR" altLang="en-US" dirty="0" smtClean="0"/>
              <a:t> 그린 </a:t>
            </a:r>
            <a:r>
              <a:rPr lang="ko-KR" altLang="en-US" dirty="0"/>
              <a:t>프로젝트</a:t>
            </a:r>
            <a:r>
              <a:rPr lang="en-US" altLang="ko-KR" dirty="0"/>
              <a:t>(Green Project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1992</a:t>
            </a:r>
            <a:r>
              <a:rPr lang="ko-KR" altLang="en-US" dirty="0"/>
              <a:t>년 </a:t>
            </a:r>
            <a:r>
              <a:rPr lang="ko-KR" altLang="en-US" dirty="0" smtClean="0"/>
              <a:t>양방향 </a:t>
            </a:r>
            <a:r>
              <a:rPr lang="en-US" altLang="ko-KR" dirty="0"/>
              <a:t>TV</a:t>
            </a:r>
            <a:r>
              <a:rPr lang="ko-KR" altLang="en-US" dirty="0"/>
              <a:t>를 만드는 제어 박스의 개발을 </a:t>
            </a:r>
            <a:r>
              <a:rPr lang="ko-KR" altLang="en-US" dirty="0" smtClean="0"/>
              <a:t>위해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오크</a:t>
            </a:r>
            <a:r>
              <a:rPr lang="en-US" altLang="ko-KR" dirty="0"/>
              <a:t>(oak)</a:t>
            </a:r>
            <a:r>
              <a:rPr lang="ko-KR" altLang="en-US" dirty="0"/>
              <a:t>라는 언어를 </a:t>
            </a:r>
            <a:r>
              <a:rPr lang="ko-KR" altLang="en-US" dirty="0" smtClean="0"/>
              <a:t>발전시켜 개발</a:t>
            </a:r>
            <a:endParaRPr lang="en-US" altLang="ko-KR" dirty="0" smtClean="0"/>
          </a:p>
          <a:p>
            <a:pPr lvl="3"/>
            <a:r>
              <a:rPr lang="ko-KR" altLang="en-US" dirty="0"/>
              <a:t>프로젝트의 책임자</a:t>
            </a:r>
            <a:r>
              <a:rPr lang="en-US" altLang="ko-KR" dirty="0"/>
              <a:t>, </a:t>
            </a:r>
            <a:r>
              <a:rPr lang="ko-KR" altLang="en-US" dirty="0"/>
              <a:t>제임스 고슬링</a:t>
            </a:r>
            <a:r>
              <a:rPr lang="en-US" altLang="ko-KR" dirty="0"/>
              <a:t>(James Gosling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중심 개발</a:t>
            </a:r>
            <a:endParaRPr lang="en-US" altLang="ko-KR" dirty="0" smtClean="0"/>
          </a:p>
          <a:p>
            <a:r>
              <a:rPr lang="ko-KR" altLang="en-US" dirty="0" err="1" smtClean="0"/>
              <a:t>코트린</a:t>
            </a:r>
            <a:endParaRPr lang="en-US" altLang="ko-KR" dirty="0" smtClean="0"/>
          </a:p>
          <a:p>
            <a:pPr lvl="1"/>
            <a:r>
              <a:rPr lang="ko-KR" altLang="en-US" dirty="0" err="1"/>
              <a:t>제트브레인스</a:t>
            </a:r>
            <a:r>
              <a:rPr lang="en-US" altLang="ko-KR" dirty="0"/>
              <a:t>(</a:t>
            </a:r>
            <a:r>
              <a:rPr lang="en-US" altLang="ko-KR" dirty="0" err="1"/>
              <a:t>JetBrains</a:t>
            </a:r>
            <a:r>
              <a:rPr lang="en-US" altLang="ko-KR" dirty="0"/>
              <a:t>) </a:t>
            </a:r>
            <a:r>
              <a:rPr lang="en-US" altLang="ko-KR" dirty="0" smtClean="0"/>
              <a:t>2011</a:t>
            </a:r>
            <a:r>
              <a:rPr lang="ko-KR" altLang="en-US" dirty="0"/>
              <a:t>년에 </a:t>
            </a:r>
            <a:r>
              <a:rPr lang="ko-KR" altLang="en-US" dirty="0" smtClean="0"/>
              <a:t>공개</a:t>
            </a:r>
            <a:endParaRPr lang="en-US" altLang="ko-KR" dirty="0" smtClean="0"/>
          </a:p>
          <a:p>
            <a:pPr lvl="2"/>
            <a:r>
              <a:rPr lang="ko-KR" altLang="en-US" dirty="0"/>
              <a:t>자바 통합개발환경인 </a:t>
            </a:r>
            <a:r>
              <a:rPr lang="ko-KR" altLang="en-US" dirty="0" err="1"/>
              <a:t>인텔리제이</a:t>
            </a:r>
            <a:r>
              <a:rPr lang="ko-KR" altLang="en-US" dirty="0"/>
              <a:t> 아이디어</a:t>
            </a:r>
            <a:r>
              <a:rPr lang="en-US" altLang="ko-KR" dirty="0"/>
              <a:t>(IntelliJ IDEA)</a:t>
            </a:r>
            <a:r>
              <a:rPr lang="ko-KR" altLang="en-US" dirty="0"/>
              <a:t>를 개발사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자바가상기계</a:t>
            </a:r>
            <a:r>
              <a:rPr lang="en-US" altLang="ko-KR" dirty="0"/>
              <a:t>(JVM)</a:t>
            </a:r>
            <a:r>
              <a:rPr lang="ko-KR" altLang="en-US" dirty="0"/>
              <a:t>와 안드로이드</a:t>
            </a:r>
            <a:r>
              <a:rPr lang="en-US" altLang="ko-KR" dirty="0"/>
              <a:t>(android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환경 개발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객체지향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코딩하거나 </a:t>
            </a:r>
            <a:r>
              <a:rPr lang="ko-KR" altLang="en-US" dirty="0"/>
              <a:t>읽기 쉽도록 매우 간결하고 </a:t>
            </a:r>
            <a:r>
              <a:rPr lang="ko-KR" altLang="en-US" dirty="0" smtClean="0"/>
              <a:t>간편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언어와의 </a:t>
            </a:r>
            <a:r>
              <a:rPr lang="ko-KR" altLang="en-US" dirty="0"/>
              <a:t>상호 </a:t>
            </a:r>
            <a:r>
              <a:rPr lang="ko-KR" altLang="en-US" dirty="0" smtClean="0"/>
              <a:t>운용</a:t>
            </a:r>
            <a:r>
              <a:rPr lang="en-US" altLang="ko-KR" dirty="0" smtClean="0"/>
              <a:t>, 100</a:t>
            </a:r>
            <a:r>
              <a:rPr lang="en-US" altLang="ko-KR" dirty="0"/>
              <a:t>%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ko-KR" altLang="en-US" dirty="0" err="1" smtClean="0"/>
              <a:t>코트린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0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775" y="1056910"/>
            <a:ext cx="3110824" cy="53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스마트폰과 컴퓨터에서의 프로그램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5399"/>
            <a:ext cx="8603852" cy="5151503"/>
          </a:xfrm>
        </p:spPr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(program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컴퓨터나 스마트폰에서 특정 목적의 작업을 수행하기 위한 관련 파일의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lvl="2"/>
            <a:r>
              <a:rPr lang="ko-KR" altLang="en-US" dirty="0"/>
              <a:t>특정 작업을 수행하기 위하여 그 처리 방법과 </a:t>
            </a:r>
            <a:r>
              <a:rPr lang="ko-KR" altLang="en-US" dirty="0" smtClean="0"/>
              <a:t>순서를 </a:t>
            </a:r>
            <a:r>
              <a:rPr lang="ko-KR" altLang="en-US" dirty="0"/>
              <a:t>기술한 명령어와 자료로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컴퓨터에게 </a:t>
            </a:r>
            <a:r>
              <a:rPr lang="ko-KR" altLang="en-US" dirty="0"/>
              <a:t>지시할 일련의 처리 작업 내용을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사용자의 </a:t>
            </a:r>
            <a:r>
              <a:rPr lang="ko-KR" altLang="en-US" dirty="0"/>
              <a:t>프로그램 조작에 따라 컴퓨터에게 적절한 명령을 </a:t>
            </a:r>
            <a:r>
              <a:rPr lang="ko-KR" altLang="en-US" dirty="0" smtClean="0"/>
              <a:t>지시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앱이나</a:t>
            </a:r>
            <a:r>
              <a:rPr lang="en-US" altLang="ko-KR" dirty="0" smtClean="0"/>
              <a:t>, MS </a:t>
            </a:r>
            <a:r>
              <a:rPr lang="ko-KR" altLang="en-US" dirty="0" smtClean="0"/>
              <a:t>워드나 아래한글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62" y="3553233"/>
            <a:ext cx="72009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프로그램을 개발하기 위해 사용하는 언어</a:t>
            </a:r>
          </a:p>
          <a:p>
            <a:pPr lvl="1"/>
            <a:r>
              <a:rPr lang="ko-KR" altLang="en-US" dirty="0"/>
              <a:t>사람과 컴퓨터가 서로 의사 교환을 하기 위한 언어 </a:t>
            </a:r>
          </a:p>
          <a:p>
            <a:pPr lvl="1"/>
            <a:r>
              <a:rPr lang="ko-KR" altLang="en-US" dirty="0"/>
              <a:t>사람이 컴퓨터에게 지시할 명령어를 기술하기 위하여 만들어진 언어</a:t>
            </a:r>
          </a:p>
          <a:p>
            <a:r>
              <a:rPr lang="ko-KR" altLang="en-US" dirty="0" smtClean="0"/>
              <a:t>다양한 프로그래밍 언어가 개발되어 사용</a:t>
            </a:r>
            <a:endParaRPr lang="en-US" altLang="ko-KR" dirty="0" smtClean="0"/>
          </a:p>
          <a:p>
            <a:pPr lvl="1"/>
            <a:r>
              <a:rPr lang="en-US" altLang="ko-KR" dirty="0"/>
              <a:t>FORTRAN, ALGOL, BASIC, COBOL, PASCAL, C, C++, Visual </a:t>
            </a:r>
            <a:r>
              <a:rPr lang="en-US" altLang="ko-KR" dirty="0" smtClean="0"/>
              <a:t>Basic</a:t>
            </a:r>
          </a:p>
          <a:p>
            <a:pPr lvl="1"/>
            <a:r>
              <a:rPr lang="en-US" altLang="ko-KR" dirty="0" smtClean="0"/>
              <a:t>Java</a:t>
            </a:r>
            <a:r>
              <a:rPr lang="en-US" altLang="ko-KR" dirty="0"/>
              <a:t>, Objective-C, </a:t>
            </a:r>
            <a:r>
              <a:rPr lang="en-US" altLang="ko-KR" dirty="0" smtClean="0"/>
              <a:t>JSP</a:t>
            </a:r>
            <a:r>
              <a:rPr lang="en-US" altLang="ko-KR" dirty="0"/>
              <a:t>,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</a:t>
            </a:r>
            <a:r>
              <a:rPr lang="en-US" altLang="ko-KR" dirty="0"/>
              <a:t>, C#, Go, Swift,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63" y="3627506"/>
            <a:ext cx="59150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포트란</a:t>
            </a:r>
            <a:r>
              <a:rPr lang="en-US" altLang="ko-KR" dirty="0"/>
              <a:t>(FORTRAN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최초의 프로그래밍 언어</a:t>
            </a:r>
            <a:endParaRPr lang="en-US" altLang="ko-KR" dirty="0"/>
          </a:p>
          <a:p>
            <a:pPr lvl="2"/>
            <a:r>
              <a:rPr lang="en-US" altLang="ko-KR" dirty="0" smtClean="0"/>
              <a:t>1950</a:t>
            </a:r>
            <a:r>
              <a:rPr lang="ko-KR" altLang="en-US" dirty="0"/>
              <a:t>년 중반 </a:t>
            </a:r>
            <a:r>
              <a:rPr lang="en-US" altLang="ko-KR" dirty="0"/>
              <a:t>IBM</a:t>
            </a:r>
            <a:r>
              <a:rPr lang="ko-KR" altLang="en-US" dirty="0"/>
              <a:t>에 근무하는 </a:t>
            </a:r>
            <a:r>
              <a:rPr lang="en-US" altLang="ko-KR" dirty="0"/>
              <a:t>28</a:t>
            </a:r>
            <a:r>
              <a:rPr lang="ko-KR" altLang="en-US" dirty="0"/>
              <a:t>세의 젊은 과학자인 존 </a:t>
            </a:r>
            <a:r>
              <a:rPr lang="ko-KR" altLang="en-US" dirty="0" err="1"/>
              <a:t>배커스</a:t>
            </a:r>
            <a:r>
              <a:rPr lang="en-US" altLang="ko-KR" dirty="0"/>
              <a:t>(John Backus)</a:t>
            </a:r>
            <a:r>
              <a:rPr lang="ko-KR" altLang="en-US" dirty="0"/>
              <a:t>가 개발</a:t>
            </a:r>
          </a:p>
          <a:p>
            <a:pPr lvl="1"/>
            <a:r>
              <a:rPr lang="ko-KR" altLang="en-US" dirty="0"/>
              <a:t>수식 변환기</a:t>
            </a:r>
            <a:r>
              <a:rPr lang="en-US" altLang="ko-KR" dirty="0"/>
              <a:t>(</a:t>
            </a:r>
            <a:r>
              <a:rPr lang="en-US" altLang="ko-KR" dirty="0" err="1" smtClean="0"/>
              <a:t>FORmula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TRANslator</a:t>
            </a:r>
            <a:r>
              <a:rPr lang="en-US" altLang="ko-KR" dirty="0"/>
              <a:t>)</a:t>
            </a:r>
            <a:r>
              <a:rPr lang="ko-KR" altLang="en-US" dirty="0"/>
              <a:t>라는 의미의 약자</a:t>
            </a:r>
          </a:p>
          <a:p>
            <a:pPr lvl="2"/>
            <a:r>
              <a:rPr lang="ko-KR" altLang="en-US" dirty="0"/>
              <a:t>공학과 과학 분야에서 계산 위주로 사용을 목적으로 개발된 프로그래밍 언어</a:t>
            </a:r>
          </a:p>
          <a:p>
            <a:r>
              <a:rPr lang="ko-KR" altLang="en-US" dirty="0"/>
              <a:t>인류 최초의 </a:t>
            </a:r>
            <a:r>
              <a:rPr lang="ko-KR" altLang="en-US" dirty="0" smtClean="0"/>
              <a:t>프로그래머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오거스타</a:t>
            </a:r>
            <a:r>
              <a:rPr lang="ko-KR" altLang="en-US" dirty="0" smtClean="0"/>
              <a:t> </a:t>
            </a:r>
            <a:r>
              <a:rPr lang="ko-KR" altLang="en-US" dirty="0"/>
              <a:t>에이다</a:t>
            </a:r>
          </a:p>
          <a:p>
            <a:pPr lvl="1"/>
            <a:r>
              <a:rPr lang="ko-KR" altLang="en-US" dirty="0"/>
              <a:t>수학에 천재적 </a:t>
            </a:r>
            <a:r>
              <a:rPr lang="ko-KR" altLang="en-US" dirty="0" smtClean="0"/>
              <a:t>재능</a:t>
            </a:r>
            <a:r>
              <a:rPr lang="en-US" altLang="ko-KR" dirty="0" smtClean="0"/>
              <a:t>, </a:t>
            </a:r>
            <a:r>
              <a:rPr lang="ko-KR" altLang="en-US" dirty="0"/>
              <a:t>현대 컴퓨터 프로그래밍 역사의 기원</a:t>
            </a:r>
          </a:p>
          <a:p>
            <a:pPr lvl="2"/>
            <a:r>
              <a:rPr lang="en-US" altLang="ko-KR" dirty="0" smtClean="0"/>
              <a:t>1833</a:t>
            </a:r>
            <a:r>
              <a:rPr lang="ko-KR" altLang="en-US" dirty="0"/>
              <a:t>년에 </a:t>
            </a:r>
            <a:r>
              <a:rPr lang="ko-KR" altLang="en-US" dirty="0" err="1"/>
              <a:t>배비지가</a:t>
            </a:r>
            <a:r>
              <a:rPr lang="ko-KR" altLang="en-US" dirty="0"/>
              <a:t> 고안한 ‘분석 엔진</a:t>
            </a:r>
            <a:r>
              <a:rPr lang="en-US" altLang="ko-KR" dirty="0"/>
              <a:t>(Analytical Engine)’</a:t>
            </a:r>
            <a:r>
              <a:rPr lang="ko-KR" altLang="en-US" dirty="0"/>
              <a:t>에 계산과정을 기술하는 프로그램을 만들어 오늘날 일반적으로 사용하는 컴퓨터의 시조가 되는데 공헌</a:t>
            </a:r>
          </a:p>
          <a:p>
            <a:pPr lvl="1"/>
            <a:r>
              <a:rPr lang="en-US" altLang="ko-KR" dirty="0" smtClean="0"/>
              <a:t>100</a:t>
            </a:r>
            <a:r>
              <a:rPr lang="ko-KR" altLang="en-US" dirty="0"/>
              <a:t>년 뒤인 </a:t>
            </a:r>
            <a:r>
              <a:rPr lang="en-US" altLang="ko-KR" dirty="0"/>
              <a:t>1950</a:t>
            </a:r>
            <a:r>
              <a:rPr lang="ko-KR" altLang="en-US" dirty="0"/>
              <a:t>년대에 </a:t>
            </a:r>
            <a:r>
              <a:rPr lang="ko-KR" altLang="en-US" dirty="0" smtClean="0"/>
              <a:t>업적을 </a:t>
            </a:r>
            <a:r>
              <a:rPr lang="ko-KR" altLang="en-US" dirty="0"/>
              <a:t>기려 그녀에게 ‘세계 최초의 </a:t>
            </a:r>
            <a:r>
              <a:rPr lang="ko-KR" altLang="en-US" dirty="0" err="1"/>
              <a:t>프로그래머’라는</a:t>
            </a:r>
            <a:r>
              <a:rPr lang="ko-KR" altLang="en-US" dirty="0"/>
              <a:t> 호칭이 주어짐</a:t>
            </a:r>
          </a:p>
          <a:p>
            <a:pPr lvl="2"/>
            <a:r>
              <a:rPr lang="en-US" altLang="ko-KR" dirty="0"/>
              <a:t>1979</a:t>
            </a:r>
            <a:r>
              <a:rPr lang="ko-KR" altLang="en-US" dirty="0"/>
              <a:t>년에 미국 국방성에서는 새로 개발한 프로그래밍 언어를 그녀의 이름을 따서 “</a:t>
            </a:r>
            <a:r>
              <a:rPr lang="en-US" altLang="ko-KR" dirty="0"/>
              <a:t>ADA”</a:t>
            </a:r>
            <a:r>
              <a:rPr lang="ko-KR" altLang="en-US" dirty="0"/>
              <a:t>라고 명명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97" y="4913525"/>
            <a:ext cx="1552381" cy="165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97" y="4913525"/>
            <a:ext cx="1201050" cy="16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 </a:t>
            </a:r>
            <a:r>
              <a:rPr lang="en-US" altLang="ko-KR" dirty="0" smtClean="0"/>
              <a:t>= HW + SW</a:t>
            </a:r>
          </a:p>
          <a:p>
            <a:pPr lvl="1"/>
            <a:r>
              <a:rPr lang="ko-KR" altLang="en-US" dirty="0" smtClean="0"/>
              <a:t>하드웨어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중앙처리장치</a:t>
            </a:r>
            <a:r>
              <a:rPr lang="en-US" altLang="ko-KR" dirty="0"/>
              <a:t>(CPU: Central Processing Unit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주기억장치</a:t>
            </a:r>
            <a:r>
              <a:rPr lang="en-US" altLang="ko-KR" dirty="0"/>
              <a:t>(main memory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보조기억장치</a:t>
            </a:r>
            <a:r>
              <a:rPr lang="en-US" altLang="ko-KR" dirty="0" smtClean="0"/>
              <a:t>(</a:t>
            </a:r>
            <a:r>
              <a:rPr lang="en-US" altLang="ko-KR" dirty="0"/>
              <a:t>secondary memory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입력장치</a:t>
            </a:r>
            <a:r>
              <a:rPr lang="en-US" altLang="ko-KR" dirty="0"/>
              <a:t>(input device), </a:t>
            </a:r>
            <a:r>
              <a:rPr lang="ko-KR" altLang="en-US" dirty="0"/>
              <a:t>출력장치</a:t>
            </a:r>
            <a:r>
              <a:rPr lang="en-US" altLang="ko-KR" dirty="0"/>
              <a:t>(output device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</a:t>
            </a:r>
            <a:r>
              <a:rPr lang="ko-KR" altLang="en-US" dirty="0"/>
              <a:t>수행할 작업을 지시하는 전자적 명령어들의 집합으로 구성된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하드웨어와 소프트웨어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3586869"/>
            <a:ext cx="41052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기계어</a:t>
            </a:r>
            <a:r>
              <a:rPr lang="en-US" altLang="ko-KR" dirty="0"/>
              <a:t>(machine language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컴퓨터가 유일하게 인식할 수 있는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전기의 흐름을 표현하는 </a:t>
            </a:r>
            <a:r>
              <a:rPr lang="en-US" altLang="ko-KR" dirty="0"/>
              <a:t>1</a:t>
            </a:r>
            <a:r>
              <a:rPr lang="ko-KR" altLang="en-US" dirty="0"/>
              <a:t>과 흐르지 않음을 의미하는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표현되는 언어</a:t>
            </a:r>
            <a:endParaRPr lang="en-US" altLang="ko-KR" dirty="0" smtClean="0"/>
          </a:p>
          <a:p>
            <a:r>
              <a:rPr lang="ko-KR" altLang="en-US" dirty="0"/>
              <a:t>프로그래머와 </a:t>
            </a:r>
            <a:r>
              <a:rPr lang="ko-KR" altLang="en-US" dirty="0" smtClean="0"/>
              <a:t>컴퓨터가 </a:t>
            </a:r>
            <a:r>
              <a:rPr lang="ko-KR" altLang="en-US" dirty="0"/>
              <a:t>서로 의사 </a:t>
            </a:r>
            <a:r>
              <a:rPr lang="ko-KR" altLang="en-US" dirty="0" smtClean="0"/>
              <a:t>교환</a:t>
            </a:r>
            <a:endParaRPr lang="en-US" altLang="ko-KR" dirty="0" smtClean="0"/>
          </a:p>
          <a:p>
            <a:pPr lvl="1"/>
            <a:r>
              <a:rPr lang="ko-KR" altLang="en-US" dirty="0"/>
              <a:t>프로그래밍 언어를 사용하는 프로그래머 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 = &gt; </a:t>
            </a:r>
            <a:r>
              <a:rPr lang="ko-KR" altLang="en-US" dirty="0" smtClean="0"/>
              <a:t>기계어를 </a:t>
            </a:r>
            <a:r>
              <a:rPr lang="ko-KR" altLang="en-US" dirty="0"/>
              <a:t>사용하는 </a:t>
            </a:r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통역사와 </a:t>
            </a:r>
            <a:r>
              <a:rPr lang="ko-KR" altLang="en-US" dirty="0"/>
              <a:t>같은 번역기가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컴파일러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</a:t>
            </a:r>
            <a:r>
              <a:rPr lang="ko-KR" altLang="en-US" dirty="0"/>
              <a:t>언어를 기계어로 변환하는 번역기인 컴파일러</a:t>
            </a:r>
            <a:r>
              <a:rPr lang="en-US" altLang="ko-KR" dirty="0"/>
              <a:t>(compiler)</a:t>
            </a:r>
            <a:r>
              <a:rPr lang="ko-KR" altLang="en-US" dirty="0"/>
              <a:t>가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기계어와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47" y="3452388"/>
            <a:ext cx="4848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어셈블리어</a:t>
            </a:r>
            <a:r>
              <a:rPr lang="en-US" altLang="ko-KR" dirty="0"/>
              <a:t>(assembly language)</a:t>
            </a:r>
          </a:p>
          <a:p>
            <a:pPr lvl="1"/>
            <a:r>
              <a:rPr lang="ko-KR" altLang="en-US" dirty="0"/>
              <a:t>기계어를 </a:t>
            </a:r>
            <a:r>
              <a:rPr lang="ko-KR" altLang="en-US" dirty="0" smtClean="0"/>
              <a:t>사람이 </a:t>
            </a:r>
            <a:r>
              <a:rPr lang="ko-KR" altLang="en-US" dirty="0"/>
              <a:t>좀 더 이해하기 </a:t>
            </a:r>
            <a:r>
              <a:rPr lang="ko-KR" altLang="en-US" dirty="0" smtClean="0"/>
              <a:t>쉬운 기호 형태로 만든 프로그래밍 </a:t>
            </a:r>
            <a:r>
              <a:rPr lang="ko-KR" altLang="en-US" dirty="0"/>
              <a:t>언어</a:t>
            </a:r>
          </a:p>
          <a:p>
            <a:pPr lvl="2"/>
            <a:r>
              <a:rPr lang="ko-KR" altLang="en-US" dirty="0"/>
              <a:t>어셈블리 언어는 기계어보다는 프로그래밍이 휠씬 용이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CPU</a:t>
            </a:r>
            <a:r>
              <a:rPr lang="ko-KR" altLang="en-US" dirty="0"/>
              <a:t>마다 제각각 다름</a:t>
            </a:r>
          </a:p>
          <a:p>
            <a:r>
              <a:rPr lang="ko-KR" altLang="en-US" dirty="0" smtClean="0"/>
              <a:t>어셈블리 </a:t>
            </a:r>
            <a:r>
              <a:rPr lang="ko-KR" altLang="en-US" dirty="0"/>
              <a:t>명령어 예</a:t>
            </a:r>
          </a:p>
          <a:p>
            <a:pPr lvl="1"/>
            <a:r>
              <a:rPr lang="en-US" altLang="ko-KR" dirty="0"/>
              <a:t>LDA(</a:t>
            </a:r>
            <a:r>
              <a:rPr lang="en-US" altLang="ko-KR" dirty="0" err="1"/>
              <a:t>LoaD</a:t>
            </a:r>
            <a:r>
              <a:rPr lang="en-US" altLang="ko-KR" dirty="0"/>
              <a:t> Address), ADD(ADD), STA(</a:t>
            </a:r>
            <a:r>
              <a:rPr lang="en-US" altLang="ko-KR" dirty="0" err="1"/>
              <a:t>STore</a:t>
            </a:r>
            <a:r>
              <a:rPr lang="en-US" altLang="ko-KR" dirty="0"/>
              <a:t> Address) </a:t>
            </a:r>
            <a:r>
              <a:rPr lang="ko-KR" altLang="en-US" dirty="0"/>
              <a:t>등</a:t>
            </a:r>
          </a:p>
          <a:p>
            <a:pPr lvl="2"/>
            <a:r>
              <a:rPr lang="ko-KR" altLang="en-US" dirty="0"/>
              <a:t>명령어를 </a:t>
            </a:r>
            <a:r>
              <a:rPr lang="ko-KR" altLang="en-US" dirty="0" err="1"/>
              <a:t>기호화한</a:t>
            </a:r>
            <a:r>
              <a:rPr lang="ko-KR" altLang="en-US" dirty="0"/>
              <a:t> 것을 </a:t>
            </a:r>
            <a:r>
              <a:rPr lang="ko-KR" altLang="en-US" dirty="0" err="1"/>
              <a:t>니모닉</a:t>
            </a:r>
            <a:r>
              <a:rPr lang="en-US" altLang="ko-KR" dirty="0"/>
              <a:t>(mnemonic)</a:t>
            </a:r>
            <a:r>
              <a:rPr lang="ko-KR" altLang="en-US" dirty="0"/>
              <a:t>이라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/>
              <a:t>고급언어</a:t>
            </a:r>
            <a:r>
              <a:rPr lang="en-US" altLang="ko-KR" dirty="0"/>
              <a:t>(High Level Language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저급언어</a:t>
            </a:r>
            <a:r>
              <a:rPr lang="en-US" altLang="ko-KR" dirty="0" smtClean="0"/>
              <a:t>(Low </a:t>
            </a:r>
            <a:r>
              <a:rPr lang="en-US" altLang="ko-KR" dirty="0"/>
              <a:t>Level Language)</a:t>
            </a:r>
            <a:endParaRPr lang="en-US" altLang="ko-KR" dirty="0" smtClean="0"/>
          </a:p>
          <a:p>
            <a:pPr lvl="1"/>
            <a:r>
              <a:rPr lang="ko-KR" altLang="en-US" dirty="0"/>
              <a:t>우리 사람이 보다 쉽게 이해할 수 있도록 만들어진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에 따라 달라지며</a:t>
            </a:r>
            <a:r>
              <a:rPr lang="en-US" altLang="ko-KR" dirty="0"/>
              <a:t>, </a:t>
            </a:r>
            <a:r>
              <a:rPr lang="ko-KR" altLang="en-US" dirty="0"/>
              <a:t>특정한 </a:t>
            </a:r>
            <a:r>
              <a:rPr lang="en-US" altLang="ko-KR" dirty="0"/>
              <a:t>CPU</a:t>
            </a:r>
            <a:r>
              <a:rPr lang="ko-KR" altLang="en-US" dirty="0"/>
              <a:t>를 기반으로 만들어진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고급언어와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저급언어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5" y="4328245"/>
            <a:ext cx="3237839" cy="23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30118</TotalTime>
  <Words>1705</Words>
  <Application>Microsoft Office PowerPoint</Application>
  <PresentationFormat>화면 슬라이드 쇼(4:3)</PresentationFormat>
  <Paragraphs>245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스마트폰과 컴퓨터에서의 프로그램</vt:lpstr>
      <vt:lpstr>프로그래밍 언어</vt:lpstr>
      <vt:lpstr>Note</vt:lpstr>
      <vt:lpstr>하드웨어와 소프트웨어</vt:lpstr>
      <vt:lpstr>기계어와 컴파일러</vt:lpstr>
      <vt:lpstr>고급언어와 저급언어</vt:lpstr>
      <vt:lpstr>컴파일러와 어셈블러</vt:lpstr>
      <vt:lpstr>C 언어의 역사</vt:lpstr>
      <vt:lpstr>C 이후의 프로그래밍 언어 발전</vt:lpstr>
      <vt:lpstr>PowerPoint 프레젠테이션</vt:lpstr>
      <vt:lpstr>C 언어의 특징</vt:lpstr>
      <vt:lpstr>C 언어를 배워야 하는 이유</vt:lpstr>
      <vt:lpstr>프로그래밍의 내부 표현, 0과 1</vt:lpstr>
      <vt:lpstr>비트와 바이트</vt:lpstr>
      <vt:lpstr>PowerPoint 프레젠테이션</vt:lpstr>
      <vt:lpstr>논리 표현과 연산</vt:lpstr>
      <vt:lpstr>문자 표현 방식: 아스키코드와 유니코드</vt:lpstr>
      <vt:lpstr>PowerPoint 프레젠테이션</vt:lpstr>
      <vt:lpstr>컴퓨팅 사고력과 알고리즘</vt:lpstr>
      <vt:lpstr>소프트웨어 개발 방법</vt:lpstr>
      <vt:lpstr>알고리즘 기술 방법</vt:lpstr>
      <vt:lpstr>50 ~ 60년대에 개발된 프로그래밍 언어</vt:lpstr>
      <vt:lpstr>70년대 이후 개발된 주요 프로그래밍 언어</vt:lpstr>
      <vt:lpstr>파이썬 </vt:lpstr>
      <vt:lpstr>자바와 코트린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726</cp:revision>
  <dcterms:created xsi:type="dcterms:W3CDTF">2013-05-23T04:26:30Z</dcterms:created>
  <dcterms:modified xsi:type="dcterms:W3CDTF">2021-08-06T07:07:24Z</dcterms:modified>
</cp:coreProperties>
</file>